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60"/>
  </p:notesMasterIdLst>
  <p:sldIdLst>
    <p:sldId id="256" r:id="rId2"/>
    <p:sldId id="257" r:id="rId3"/>
    <p:sldId id="259" r:id="rId4"/>
    <p:sldId id="258" r:id="rId5"/>
    <p:sldId id="292" r:id="rId6"/>
    <p:sldId id="260" r:id="rId7"/>
    <p:sldId id="261" r:id="rId8"/>
    <p:sldId id="262" r:id="rId9"/>
    <p:sldId id="274" r:id="rId10"/>
    <p:sldId id="263" r:id="rId11"/>
    <p:sldId id="275" r:id="rId12"/>
    <p:sldId id="276" r:id="rId13"/>
    <p:sldId id="279" r:id="rId14"/>
    <p:sldId id="264" r:id="rId15"/>
    <p:sldId id="267" r:id="rId16"/>
    <p:sldId id="277" r:id="rId17"/>
    <p:sldId id="278" r:id="rId18"/>
    <p:sldId id="289" r:id="rId19"/>
    <p:sldId id="282" r:id="rId20"/>
    <p:sldId id="280" r:id="rId21"/>
    <p:sldId id="283" r:id="rId22"/>
    <p:sldId id="281" r:id="rId23"/>
    <p:sldId id="284" r:id="rId24"/>
    <p:sldId id="286" r:id="rId25"/>
    <p:sldId id="285" r:id="rId26"/>
    <p:sldId id="269" r:id="rId27"/>
    <p:sldId id="287" r:id="rId28"/>
    <p:sldId id="270" r:id="rId29"/>
    <p:sldId id="299" r:id="rId30"/>
    <p:sldId id="293" r:id="rId31"/>
    <p:sldId id="294" r:id="rId32"/>
    <p:sldId id="295" r:id="rId33"/>
    <p:sldId id="296" r:id="rId34"/>
    <p:sldId id="297" r:id="rId35"/>
    <p:sldId id="298" r:id="rId36"/>
    <p:sldId id="300" r:id="rId37"/>
    <p:sldId id="301" r:id="rId38"/>
    <p:sldId id="302" r:id="rId39"/>
    <p:sldId id="303" r:id="rId40"/>
    <p:sldId id="304" r:id="rId41"/>
    <p:sldId id="305" r:id="rId42"/>
    <p:sldId id="306" r:id="rId43"/>
    <p:sldId id="307" r:id="rId44"/>
    <p:sldId id="308" r:id="rId45"/>
    <p:sldId id="309" r:id="rId46"/>
    <p:sldId id="310" r:id="rId47"/>
    <p:sldId id="311" r:id="rId48"/>
    <p:sldId id="312" r:id="rId49"/>
    <p:sldId id="313" r:id="rId50"/>
    <p:sldId id="314" r:id="rId51"/>
    <p:sldId id="315" r:id="rId52"/>
    <p:sldId id="316" r:id="rId53"/>
    <p:sldId id="317" r:id="rId54"/>
    <p:sldId id="318" r:id="rId55"/>
    <p:sldId id="319" r:id="rId56"/>
    <p:sldId id="320" r:id="rId57"/>
    <p:sldId id="290" r:id="rId58"/>
    <p:sldId id="291" r:id="rId59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20000"/>
      </a:spcBef>
      <a:spcAft>
        <a:spcPct val="0"/>
      </a:spcAft>
      <a:buClr>
        <a:schemeClr val="hlink"/>
      </a:buClr>
      <a:buSzPct val="90000"/>
      <a:buFont typeface="Wingdings" pitchFamily="2" charset="2"/>
      <a:buChar char="•"/>
      <a:defRPr sz="3200"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20000"/>
      </a:spcBef>
      <a:spcAft>
        <a:spcPct val="0"/>
      </a:spcAft>
      <a:buClr>
        <a:schemeClr val="hlink"/>
      </a:buClr>
      <a:buSzPct val="90000"/>
      <a:buFont typeface="Wingdings" pitchFamily="2" charset="2"/>
      <a:buChar char="•"/>
      <a:defRPr sz="3200"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20000"/>
      </a:spcBef>
      <a:spcAft>
        <a:spcPct val="0"/>
      </a:spcAft>
      <a:buClr>
        <a:schemeClr val="hlink"/>
      </a:buClr>
      <a:buSzPct val="90000"/>
      <a:buFont typeface="Wingdings" pitchFamily="2" charset="2"/>
      <a:buChar char="•"/>
      <a:defRPr sz="3200"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20000"/>
      </a:spcBef>
      <a:spcAft>
        <a:spcPct val="0"/>
      </a:spcAft>
      <a:buClr>
        <a:schemeClr val="hlink"/>
      </a:buClr>
      <a:buSzPct val="90000"/>
      <a:buFont typeface="Wingdings" pitchFamily="2" charset="2"/>
      <a:buChar char="•"/>
      <a:defRPr sz="3200"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20000"/>
      </a:spcBef>
      <a:spcAft>
        <a:spcPct val="0"/>
      </a:spcAft>
      <a:buClr>
        <a:schemeClr val="hlink"/>
      </a:buClr>
      <a:buSzPct val="90000"/>
      <a:buFont typeface="Wingdings" pitchFamily="2" charset="2"/>
      <a:buChar char="•"/>
      <a:defRPr sz="3200"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FFFF"/>
    <a:srgbClr val="FFFF66"/>
    <a:srgbClr val="FFFF00"/>
    <a:srgbClr val="F01EC3"/>
    <a:srgbClr val="FF3300"/>
    <a:srgbClr val="00CC00"/>
    <a:srgbClr val="00FF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210" autoAdjust="0"/>
    <p:restoredTop sz="94439" autoAdjust="0"/>
  </p:normalViewPr>
  <p:slideViewPr>
    <p:cSldViewPr>
      <p:cViewPr>
        <p:scale>
          <a:sx n="66" d="100"/>
          <a:sy n="66" d="100"/>
        </p:scale>
        <p:origin x="-558" y="-1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32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06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4E4A9A-1CF9-43F6-9103-36ED1D2D2BA4}" type="doc">
      <dgm:prSet loTypeId="urn:microsoft.com/office/officeart/2005/8/layout/process1" loCatId="process" qsTypeId="urn:microsoft.com/office/officeart/2005/8/quickstyle/simple4" qsCatId="simple" csTypeId="urn:microsoft.com/office/officeart/2005/8/colors/accent1_2" csCatId="accent1" phldr="1"/>
      <dgm:spPr/>
    </dgm:pt>
    <dgm:pt modelId="{26EBBA69-86AF-48C0-B077-9D2664863B2B}">
      <dgm:prSet phldrT="[文本]"/>
      <dgm:spPr/>
      <dgm:t>
        <a:bodyPr/>
        <a:lstStyle/>
        <a:p>
          <a:r>
            <a:rPr lang="zh-CN" altLang="en-US" b="1" dirty="0" smtClean="0">
              <a:solidFill>
                <a:srgbClr val="FFFF00"/>
              </a:solidFill>
            </a:rPr>
            <a:t>传染源</a:t>
          </a:r>
          <a:endParaRPr lang="zh-CN" altLang="en-US" b="1" dirty="0">
            <a:solidFill>
              <a:srgbClr val="FFFF00"/>
            </a:solidFill>
          </a:endParaRPr>
        </a:p>
      </dgm:t>
    </dgm:pt>
    <dgm:pt modelId="{008ABD89-E13C-41E3-88E3-1BA1A64FF6B0}" type="parTrans" cxnId="{E836E9E9-865F-409F-875A-F4CF8385F6FB}">
      <dgm:prSet/>
      <dgm:spPr/>
      <dgm:t>
        <a:bodyPr/>
        <a:lstStyle/>
        <a:p>
          <a:endParaRPr lang="zh-CN" altLang="en-US" b="1">
            <a:solidFill>
              <a:srgbClr val="FFFF00"/>
            </a:solidFill>
          </a:endParaRPr>
        </a:p>
      </dgm:t>
    </dgm:pt>
    <dgm:pt modelId="{4901621D-A365-4E7E-A232-A14D09C9520A}" type="sibTrans" cxnId="{E836E9E9-865F-409F-875A-F4CF8385F6FB}">
      <dgm:prSet/>
      <dgm:spPr/>
      <dgm:t>
        <a:bodyPr/>
        <a:lstStyle/>
        <a:p>
          <a:endParaRPr lang="zh-CN" altLang="en-US" b="1">
            <a:solidFill>
              <a:srgbClr val="FFFF00"/>
            </a:solidFill>
          </a:endParaRPr>
        </a:p>
      </dgm:t>
    </dgm:pt>
    <dgm:pt modelId="{37375D2B-FA57-446B-8339-9DA1B2F202F0}">
      <dgm:prSet phldrT="[文本]"/>
      <dgm:spPr/>
      <dgm:t>
        <a:bodyPr/>
        <a:lstStyle/>
        <a:p>
          <a:r>
            <a:rPr lang="zh-CN" altLang="en-US" b="1" dirty="0" smtClean="0">
              <a:solidFill>
                <a:srgbClr val="FFFF00"/>
              </a:solidFill>
            </a:rPr>
            <a:t>传播途径</a:t>
          </a:r>
          <a:endParaRPr lang="zh-CN" altLang="en-US" b="1" dirty="0">
            <a:solidFill>
              <a:srgbClr val="FFFF00"/>
            </a:solidFill>
          </a:endParaRPr>
        </a:p>
      </dgm:t>
    </dgm:pt>
    <dgm:pt modelId="{453E7890-4CD4-4756-89FF-5FF4B6DC9C2E}" type="parTrans" cxnId="{15350604-49BE-49B2-BD0C-6778C989ED3D}">
      <dgm:prSet/>
      <dgm:spPr/>
      <dgm:t>
        <a:bodyPr/>
        <a:lstStyle/>
        <a:p>
          <a:endParaRPr lang="zh-CN" altLang="en-US" b="1">
            <a:solidFill>
              <a:srgbClr val="FFFF00"/>
            </a:solidFill>
          </a:endParaRPr>
        </a:p>
      </dgm:t>
    </dgm:pt>
    <dgm:pt modelId="{17B82C55-73F8-4CEB-9AE1-157D280EEEE6}" type="sibTrans" cxnId="{15350604-49BE-49B2-BD0C-6778C989ED3D}">
      <dgm:prSet/>
      <dgm:spPr/>
      <dgm:t>
        <a:bodyPr/>
        <a:lstStyle/>
        <a:p>
          <a:endParaRPr lang="zh-CN" altLang="en-US" b="1">
            <a:solidFill>
              <a:srgbClr val="FFFF00"/>
            </a:solidFill>
          </a:endParaRPr>
        </a:p>
      </dgm:t>
    </dgm:pt>
    <dgm:pt modelId="{0268EEEB-B970-4077-9740-9A6CF3A10849}">
      <dgm:prSet phldrT="[文本]"/>
      <dgm:spPr/>
      <dgm:t>
        <a:bodyPr/>
        <a:lstStyle/>
        <a:p>
          <a:r>
            <a:rPr lang="zh-CN" altLang="en-US" b="1" dirty="0" smtClean="0">
              <a:solidFill>
                <a:srgbClr val="FFFF00"/>
              </a:solidFill>
            </a:rPr>
            <a:t>易感人群</a:t>
          </a:r>
          <a:endParaRPr lang="zh-CN" altLang="en-US" b="1" dirty="0">
            <a:solidFill>
              <a:srgbClr val="FFFF00"/>
            </a:solidFill>
          </a:endParaRPr>
        </a:p>
      </dgm:t>
    </dgm:pt>
    <dgm:pt modelId="{5BAD58A2-2D7A-4C0C-AB0C-BB50733D4D72}" type="parTrans" cxnId="{78D25A07-D619-427E-9EF4-B83B17BB3EDC}">
      <dgm:prSet/>
      <dgm:spPr/>
      <dgm:t>
        <a:bodyPr/>
        <a:lstStyle/>
        <a:p>
          <a:endParaRPr lang="zh-CN" altLang="en-US" b="1">
            <a:solidFill>
              <a:srgbClr val="FFFF00"/>
            </a:solidFill>
          </a:endParaRPr>
        </a:p>
      </dgm:t>
    </dgm:pt>
    <dgm:pt modelId="{4CA5DE40-79D6-4A33-B819-6B429EF03309}" type="sibTrans" cxnId="{78D25A07-D619-427E-9EF4-B83B17BB3EDC}">
      <dgm:prSet/>
      <dgm:spPr/>
      <dgm:t>
        <a:bodyPr/>
        <a:lstStyle/>
        <a:p>
          <a:endParaRPr lang="zh-CN" altLang="en-US" b="1">
            <a:solidFill>
              <a:srgbClr val="FFFF00"/>
            </a:solidFill>
          </a:endParaRPr>
        </a:p>
      </dgm:t>
    </dgm:pt>
    <dgm:pt modelId="{71FFCE49-53C9-40AD-86D4-2B429BCAD70E}" type="pres">
      <dgm:prSet presAssocID="{F74E4A9A-1CF9-43F6-9103-36ED1D2D2BA4}" presName="Name0" presStyleCnt="0">
        <dgm:presLayoutVars>
          <dgm:dir/>
          <dgm:resizeHandles val="exact"/>
        </dgm:presLayoutVars>
      </dgm:prSet>
      <dgm:spPr/>
    </dgm:pt>
    <dgm:pt modelId="{45016343-FB55-4D40-AFD7-AB48962CFBBE}" type="pres">
      <dgm:prSet presAssocID="{26EBBA69-86AF-48C0-B077-9D2664863B2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D6085AA-47EE-466C-BFF4-14D646F41593}" type="pres">
      <dgm:prSet presAssocID="{4901621D-A365-4E7E-A232-A14D09C9520A}" presName="sibTrans" presStyleLbl="sibTrans2D1" presStyleIdx="0" presStyleCnt="2"/>
      <dgm:spPr/>
      <dgm:t>
        <a:bodyPr/>
        <a:lstStyle/>
        <a:p>
          <a:endParaRPr lang="zh-CN" altLang="en-US"/>
        </a:p>
      </dgm:t>
    </dgm:pt>
    <dgm:pt modelId="{E9881A99-840E-4CFA-8B1C-065DDA9D8D28}" type="pres">
      <dgm:prSet presAssocID="{4901621D-A365-4E7E-A232-A14D09C9520A}" presName="connectorText" presStyleLbl="sibTrans2D1" presStyleIdx="0" presStyleCnt="2"/>
      <dgm:spPr/>
      <dgm:t>
        <a:bodyPr/>
        <a:lstStyle/>
        <a:p>
          <a:endParaRPr lang="zh-CN" altLang="en-US"/>
        </a:p>
      </dgm:t>
    </dgm:pt>
    <dgm:pt modelId="{C77D165F-E4BD-4661-98CA-A9A1CCCEF69B}" type="pres">
      <dgm:prSet presAssocID="{37375D2B-FA57-446B-8339-9DA1B2F202F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FC2945B-9CD8-4D2B-BDB3-61588005FEF3}" type="pres">
      <dgm:prSet presAssocID="{17B82C55-73F8-4CEB-9AE1-157D280EEEE6}" presName="sibTrans" presStyleLbl="sibTrans2D1" presStyleIdx="1" presStyleCnt="2"/>
      <dgm:spPr/>
      <dgm:t>
        <a:bodyPr/>
        <a:lstStyle/>
        <a:p>
          <a:endParaRPr lang="zh-CN" altLang="en-US"/>
        </a:p>
      </dgm:t>
    </dgm:pt>
    <dgm:pt modelId="{925D9EEC-CB24-41A5-8232-4854799133F5}" type="pres">
      <dgm:prSet presAssocID="{17B82C55-73F8-4CEB-9AE1-157D280EEEE6}" presName="connectorText" presStyleLbl="sibTrans2D1" presStyleIdx="1" presStyleCnt="2"/>
      <dgm:spPr/>
      <dgm:t>
        <a:bodyPr/>
        <a:lstStyle/>
        <a:p>
          <a:endParaRPr lang="zh-CN" altLang="en-US"/>
        </a:p>
      </dgm:t>
    </dgm:pt>
    <dgm:pt modelId="{A591A8C0-C0AB-4AA0-8D17-E9B41AD5A25F}" type="pres">
      <dgm:prSet presAssocID="{0268EEEB-B970-4077-9740-9A6CF3A1084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E836E9E9-865F-409F-875A-F4CF8385F6FB}" srcId="{F74E4A9A-1CF9-43F6-9103-36ED1D2D2BA4}" destId="{26EBBA69-86AF-48C0-B077-9D2664863B2B}" srcOrd="0" destOrd="0" parTransId="{008ABD89-E13C-41E3-88E3-1BA1A64FF6B0}" sibTransId="{4901621D-A365-4E7E-A232-A14D09C9520A}"/>
    <dgm:cxn modelId="{0BC432FA-B95F-4B31-B39D-4A8DF069DA62}" type="presOf" srcId="{17B82C55-73F8-4CEB-9AE1-157D280EEEE6}" destId="{BFC2945B-9CD8-4D2B-BDB3-61588005FEF3}" srcOrd="0" destOrd="0" presId="urn:microsoft.com/office/officeart/2005/8/layout/process1"/>
    <dgm:cxn modelId="{64794870-778F-41F6-A5FD-485ED2B13009}" type="presOf" srcId="{37375D2B-FA57-446B-8339-9DA1B2F202F0}" destId="{C77D165F-E4BD-4661-98CA-A9A1CCCEF69B}" srcOrd="0" destOrd="0" presId="urn:microsoft.com/office/officeart/2005/8/layout/process1"/>
    <dgm:cxn modelId="{78D25A07-D619-427E-9EF4-B83B17BB3EDC}" srcId="{F74E4A9A-1CF9-43F6-9103-36ED1D2D2BA4}" destId="{0268EEEB-B970-4077-9740-9A6CF3A10849}" srcOrd="2" destOrd="0" parTransId="{5BAD58A2-2D7A-4C0C-AB0C-BB50733D4D72}" sibTransId="{4CA5DE40-79D6-4A33-B819-6B429EF03309}"/>
    <dgm:cxn modelId="{8CEED5CE-8A58-4AB7-BBE2-242950134D60}" type="presOf" srcId="{17B82C55-73F8-4CEB-9AE1-157D280EEEE6}" destId="{925D9EEC-CB24-41A5-8232-4854799133F5}" srcOrd="1" destOrd="0" presId="urn:microsoft.com/office/officeart/2005/8/layout/process1"/>
    <dgm:cxn modelId="{15350604-49BE-49B2-BD0C-6778C989ED3D}" srcId="{F74E4A9A-1CF9-43F6-9103-36ED1D2D2BA4}" destId="{37375D2B-FA57-446B-8339-9DA1B2F202F0}" srcOrd="1" destOrd="0" parTransId="{453E7890-4CD4-4756-89FF-5FF4B6DC9C2E}" sibTransId="{17B82C55-73F8-4CEB-9AE1-157D280EEEE6}"/>
    <dgm:cxn modelId="{0CE3F621-18AB-4EA3-ADEA-0B558ED3D35F}" type="presOf" srcId="{26EBBA69-86AF-48C0-B077-9D2664863B2B}" destId="{45016343-FB55-4D40-AFD7-AB48962CFBBE}" srcOrd="0" destOrd="0" presId="urn:microsoft.com/office/officeart/2005/8/layout/process1"/>
    <dgm:cxn modelId="{A1CE7B42-6903-4A7B-90A9-952545C0B9F9}" type="presOf" srcId="{4901621D-A365-4E7E-A232-A14D09C9520A}" destId="{E9881A99-840E-4CFA-8B1C-065DDA9D8D28}" srcOrd="1" destOrd="0" presId="urn:microsoft.com/office/officeart/2005/8/layout/process1"/>
    <dgm:cxn modelId="{62F78102-B736-4B64-8CDE-32FEF3E8B354}" type="presOf" srcId="{4901621D-A365-4E7E-A232-A14D09C9520A}" destId="{6D6085AA-47EE-466C-BFF4-14D646F41593}" srcOrd="0" destOrd="0" presId="urn:microsoft.com/office/officeart/2005/8/layout/process1"/>
    <dgm:cxn modelId="{454B7C48-9195-4F90-A5F3-A602B8D19E24}" type="presOf" srcId="{F74E4A9A-1CF9-43F6-9103-36ED1D2D2BA4}" destId="{71FFCE49-53C9-40AD-86D4-2B429BCAD70E}" srcOrd="0" destOrd="0" presId="urn:microsoft.com/office/officeart/2005/8/layout/process1"/>
    <dgm:cxn modelId="{AAB63DB7-73F5-41B0-8210-C02B16A26D7E}" type="presOf" srcId="{0268EEEB-B970-4077-9740-9A6CF3A10849}" destId="{A591A8C0-C0AB-4AA0-8D17-E9B41AD5A25F}" srcOrd="0" destOrd="0" presId="urn:microsoft.com/office/officeart/2005/8/layout/process1"/>
    <dgm:cxn modelId="{A9551815-20AD-40FF-9D72-5F2071B0423E}" type="presParOf" srcId="{71FFCE49-53C9-40AD-86D4-2B429BCAD70E}" destId="{45016343-FB55-4D40-AFD7-AB48962CFBBE}" srcOrd="0" destOrd="0" presId="urn:microsoft.com/office/officeart/2005/8/layout/process1"/>
    <dgm:cxn modelId="{5F0ADEA9-9D23-43A5-8950-CF44D31050FB}" type="presParOf" srcId="{71FFCE49-53C9-40AD-86D4-2B429BCAD70E}" destId="{6D6085AA-47EE-466C-BFF4-14D646F41593}" srcOrd="1" destOrd="0" presId="urn:microsoft.com/office/officeart/2005/8/layout/process1"/>
    <dgm:cxn modelId="{5E5BD172-468F-4144-8CF0-9432C879A63D}" type="presParOf" srcId="{6D6085AA-47EE-466C-BFF4-14D646F41593}" destId="{E9881A99-840E-4CFA-8B1C-065DDA9D8D28}" srcOrd="0" destOrd="0" presId="urn:microsoft.com/office/officeart/2005/8/layout/process1"/>
    <dgm:cxn modelId="{F30F6448-9BC0-40B7-BCE7-12DB54A6069B}" type="presParOf" srcId="{71FFCE49-53C9-40AD-86D4-2B429BCAD70E}" destId="{C77D165F-E4BD-4661-98CA-A9A1CCCEF69B}" srcOrd="2" destOrd="0" presId="urn:microsoft.com/office/officeart/2005/8/layout/process1"/>
    <dgm:cxn modelId="{A41A8DE9-5720-4280-9F63-864D1F3EC282}" type="presParOf" srcId="{71FFCE49-53C9-40AD-86D4-2B429BCAD70E}" destId="{BFC2945B-9CD8-4D2B-BDB3-61588005FEF3}" srcOrd="3" destOrd="0" presId="urn:microsoft.com/office/officeart/2005/8/layout/process1"/>
    <dgm:cxn modelId="{6CB0CF87-25C2-4FCA-8919-E27470998C24}" type="presParOf" srcId="{BFC2945B-9CD8-4D2B-BDB3-61588005FEF3}" destId="{925D9EEC-CB24-41A5-8232-4854799133F5}" srcOrd="0" destOrd="0" presId="urn:microsoft.com/office/officeart/2005/8/layout/process1"/>
    <dgm:cxn modelId="{F563D014-A324-4CB0-877B-98C9065B620C}" type="presParOf" srcId="{71FFCE49-53C9-40AD-86D4-2B429BCAD70E}" destId="{A591A8C0-C0AB-4AA0-8D17-E9B41AD5A25F}" srcOrd="4" destOrd="0" presId="urn:microsoft.com/office/officeart/2005/8/layout/process1"/>
  </dgm:cxnLst>
  <dgm:bg/>
  <dgm:whole/>
  <dgm:extLst>
    <a:ext uri="http://schemas.microsoft.com/office/drawing/2008/diagram">
      <dsp:dataModelExt xmlns=""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303ECD5-A744-4B21-A3BD-A23F07E2EA2D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67193BDC-4CEB-48E6-9173-82023271D437}">
      <dgm:prSet phldrT="[文本]" custT="1"/>
      <dgm:spPr/>
      <dgm:t>
        <a:bodyPr/>
        <a:lstStyle/>
        <a:p>
          <a:r>
            <a:rPr lang="zh-CN" altLang="en-US" sz="1600" b="1" dirty="0" smtClean="0">
              <a:solidFill>
                <a:srgbClr val="FFFF00"/>
              </a:solidFill>
              <a:latin typeface="宋体" pitchFamily="2" charset="-122"/>
              <a:ea typeface="宋体" pitchFamily="2" charset="-122"/>
            </a:rPr>
            <a:t>衣物：</a:t>
          </a:r>
          <a:endParaRPr lang="zh-CN" altLang="en-US" sz="1600" dirty="0"/>
        </a:p>
      </dgm:t>
    </dgm:pt>
    <dgm:pt modelId="{DC3E39BC-06B2-48D8-9A84-F80FEC25F538}" type="parTrans" cxnId="{A26800C2-FD9A-4A3D-A0DC-46CC942B2826}">
      <dgm:prSet/>
      <dgm:spPr/>
      <dgm:t>
        <a:bodyPr/>
        <a:lstStyle/>
        <a:p>
          <a:endParaRPr lang="zh-CN" altLang="en-US" sz="1600"/>
        </a:p>
      </dgm:t>
    </dgm:pt>
    <dgm:pt modelId="{C4139836-1021-4B16-A9C4-F28B2279AB5E}" type="sibTrans" cxnId="{A26800C2-FD9A-4A3D-A0DC-46CC942B2826}">
      <dgm:prSet/>
      <dgm:spPr/>
      <dgm:t>
        <a:bodyPr/>
        <a:lstStyle/>
        <a:p>
          <a:endParaRPr lang="zh-CN" altLang="en-US" sz="1600"/>
        </a:p>
      </dgm:t>
    </dgm:pt>
    <dgm:pt modelId="{91C9C2AF-8663-4AA2-86E4-B2414D5F0381}">
      <dgm:prSet custT="1"/>
      <dgm:spPr/>
      <dgm:t>
        <a:bodyPr/>
        <a:lstStyle/>
        <a:p>
          <a:r>
            <a:rPr lang="zh-CN" altLang="en-US" sz="1600" b="1" dirty="0" smtClean="0">
              <a:solidFill>
                <a:srgbClr val="FFFF00"/>
              </a:solidFill>
              <a:latin typeface="宋体" pitchFamily="2" charset="-122"/>
              <a:ea typeface="宋体" pitchFamily="2" charset="-122"/>
            </a:rPr>
            <a:t>空气：</a:t>
          </a:r>
          <a:endParaRPr lang="en-US" altLang="zh-CN" sz="1600" b="1" dirty="0" smtClean="0">
            <a:solidFill>
              <a:srgbClr val="FFFF00"/>
            </a:solidFill>
            <a:latin typeface="宋体" pitchFamily="2" charset="-122"/>
            <a:ea typeface="宋体" pitchFamily="2" charset="-122"/>
          </a:endParaRPr>
        </a:p>
      </dgm:t>
    </dgm:pt>
    <dgm:pt modelId="{E7508011-6573-4188-AFCC-9FD961B5DF06}" type="parTrans" cxnId="{6F45482D-CC88-443E-9E91-4F8830CC99DE}">
      <dgm:prSet/>
      <dgm:spPr/>
      <dgm:t>
        <a:bodyPr/>
        <a:lstStyle/>
        <a:p>
          <a:endParaRPr lang="zh-CN" altLang="en-US" sz="1600"/>
        </a:p>
      </dgm:t>
    </dgm:pt>
    <dgm:pt modelId="{A98E87F7-ACA0-489E-A574-E37780963C6F}" type="sibTrans" cxnId="{6F45482D-CC88-443E-9E91-4F8830CC99DE}">
      <dgm:prSet/>
      <dgm:spPr/>
      <dgm:t>
        <a:bodyPr/>
        <a:lstStyle/>
        <a:p>
          <a:endParaRPr lang="zh-CN" altLang="en-US" sz="1600"/>
        </a:p>
      </dgm:t>
    </dgm:pt>
    <dgm:pt modelId="{72C78EE1-40B8-47D4-AC08-E1A58842B810}">
      <dgm:prSet custT="1"/>
      <dgm:spPr/>
      <dgm:t>
        <a:bodyPr/>
        <a:lstStyle/>
        <a:p>
          <a:r>
            <a:rPr lang="zh-CN" altLang="en-US" sz="1600" b="1" dirty="0" smtClean="0">
              <a:solidFill>
                <a:srgbClr val="FFFF00"/>
              </a:solidFill>
              <a:latin typeface="宋体" pitchFamily="2" charset="-122"/>
              <a:ea typeface="宋体" pitchFamily="2" charset="-122"/>
            </a:rPr>
            <a:t>污染物品：</a:t>
          </a:r>
          <a:endParaRPr lang="en-US" altLang="zh-CN" sz="1600" b="1" dirty="0" smtClean="0">
            <a:solidFill>
              <a:srgbClr val="FFFF00"/>
            </a:solidFill>
            <a:latin typeface="宋体" pitchFamily="2" charset="-122"/>
            <a:ea typeface="宋体" pitchFamily="2" charset="-122"/>
          </a:endParaRPr>
        </a:p>
      </dgm:t>
    </dgm:pt>
    <dgm:pt modelId="{33616141-9ACF-48A4-BB4C-2A86D9406923}" type="parTrans" cxnId="{BBAF2A27-A19C-4AB2-850A-7DF7079F9887}">
      <dgm:prSet/>
      <dgm:spPr/>
      <dgm:t>
        <a:bodyPr/>
        <a:lstStyle/>
        <a:p>
          <a:endParaRPr lang="zh-CN" altLang="en-US" sz="1600"/>
        </a:p>
      </dgm:t>
    </dgm:pt>
    <dgm:pt modelId="{97B69E9D-67AD-497C-8E55-2F410FEA81B7}" type="sibTrans" cxnId="{BBAF2A27-A19C-4AB2-850A-7DF7079F9887}">
      <dgm:prSet/>
      <dgm:spPr/>
      <dgm:t>
        <a:bodyPr/>
        <a:lstStyle/>
        <a:p>
          <a:endParaRPr lang="zh-CN" altLang="en-US" sz="1600"/>
        </a:p>
      </dgm:t>
    </dgm:pt>
    <dgm:pt modelId="{FC0A930F-EF3D-445B-AA0E-194DAD787B04}">
      <dgm:prSet custT="1"/>
      <dgm:spPr/>
      <dgm:t>
        <a:bodyPr/>
        <a:lstStyle/>
        <a:p>
          <a:r>
            <a:rPr lang="zh-CN" altLang="en-US" sz="1600" b="1" dirty="0" smtClean="0">
              <a:solidFill>
                <a:srgbClr val="FFFF00"/>
              </a:solidFill>
              <a:latin typeface="宋体" pitchFamily="2" charset="-122"/>
              <a:ea typeface="宋体" pitchFamily="2" charset="-122"/>
            </a:rPr>
            <a:t>尸体：</a:t>
          </a:r>
          <a:endParaRPr lang="en-US" altLang="zh-CN" sz="1600" b="1" dirty="0" smtClean="0">
            <a:solidFill>
              <a:srgbClr val="FFFF00"/>
            </a:solidFill>
            <a:latin typeface="宋体" pitchFamily="2" charset="-122"/>
            <a:ea typeface="宋体" pitchFamily="2" charset="-122"/>
          </a:endParaRPr>
        </a:p>
      </dgm:t>
    </dgm:pt>
    <dgm:pt modelId="{9B2F8144-CB7D-427A-9CD0-40630D428D25}" type="parTrans" cxnId="{97C03CE8-61AF-4839-BBD7-7629B3AB6501}">
      <dgm:prSet/>
      <dgm:spPr/>
      <dgm:t>
        <a:bodyPr/>
        <a:lstStyle/>
        <a:p>
          <a:endParaRPr lang="zh-CN" altLang="en-US" sz="1600"/>
        </a:p>
      </dgm:t>
    </dgm:pt>
    <dgm:pt modelId="{091EAF59-06A9-4524-B406-D890E69B3509}" type="sibTrans" cxnId="{97C03CE8-61AF-4839-BBD7-7629B3AB6501}">
      <dgm:prSet/>
      <dgm:spPr/>
      <dgm:t>
        <a:bodyPr/>
        <a:lstStyle/>
        <a:p>
          <a:endParaRPr lang="zh-CN" altLang="en-US" sz="1600"/>
        </a:p>
      </dgm:t>
    </dgm:pt>
    <dgm:pt modelId="{3707843F-99C3-466E-A449-F9BBCEF0D055}">
      <dgm:prSet phldrT="[文本]" custT="1"/>
      <dgm:spPr/>
      <dgm:t>
        <a:bodyPr/>
        <a:lstStyle/>
        <a:p>
          <a:r>
            <a:rPr lang="en-US" altLang="zh-CN" sz="1600" b="1" dirty="0" smtClean="0">
              <a:solidFill>
                <a:srgbClr val="FFFF00"/>
              </a:solidFill>
              <a:latin typeface="宋体" pitchFamily="2" charset="-122"/>
              <a:ea typeface="宋体" pitchFamily="2" charset="-122"/>
            </a:rPr>
            <a:t>2500—5000mg/l</a:t>
          </a:r>
          <a:r>
            <a:rPr lang="zh-CN" altLang="en-US" sz="1600" b="1" dirty="0" smtClean="0">
              <a:solidFill>
                <a:srgbClr val="FFFF00"/>
              </a:solidFill>
              <a:latin typeface="宋体" pitchFamily="2" charset="-122"/>
              <a:ea typeface="宋体" pitchFamily="2" charset="-122"/>
            </a:rPr>
            <a:t>的含氯消毒液</a:t>
          </a:r>
          <a:r>
            <a:rPr lang="zh-CN" altLang="en-US" sz="1600" b="1" dirty="0" smtClean="0">
              <a:solidFill>
                <a:srgbClr val="FFFF00"/>
              </a:solidFill>
              <a:latin typeface="宋体" pitchFamily="2" charset="-122"/>
              <a:ea typeface="宋体" pitchFamily="2" charset="-122"/>
            </a:rPr>
            <a:t>中浸泡</a:t>
          </a:r>
          <a:r>
            <a:rPr lang="en-US" altLang="zh-CN" sz="1600" b="1" dirty="0" smtClean="0">
              <a:solidFill>
                <a:srgbClr val="FFFF00"/>
              </a:solidFill>
              <a:latin typeface="宋体" pitchFamily="2" charset="-122"/>
              <a:ea typeface="宋体" pitchFamily="2" charset="-122"/>
            </a:rPr>
            <a:t>2</a:t>
          </a:r>
          <a:r>
            <a:rPr lang="zh-CN" altLang="en-US" sz="1600" b="1" dirty="0" smtClean="0">
              <a:solidFill>
                <a:srgbClr val="FFFF00"/>
              </a:solidFill>
              <a:latin typeface="宋体" pitchFamily="2" charset="-122"/>
              <a:ea typeface="宋体" pitchFamily="2" charset="-122"/>
            </a:rPr>
            <a:t>小时后清洗</a:t>
          </a:r>
          <a:endParaRPr lang="zh-CN" altLang="en-US" sz="1600" dirty="0"/>
        </a:p>
      </dgm:t>
    </dgm:pt>
    <dgm:pt modelId="{F19E4689-25B6-4D4D-AE26-DFCB4B399EFA}" type="parTrans" cxnId="{7B1ECF7C-11AD-4A61-9043-9121BAD20449}">
      <dgm:prSet/>
      <dgm:spPr/>
      <dgm:t>
        <a:bodyPr/>
        <a:lstStyle/>
        <a:p>
          <a:endParaRPr lang="zh-CN" altLang="en-US" sz="1600"/>
        </a:p>
      </dgm:t>
    </dgm:pt>
    <dgm:pt modelId="{CF5424DF-E2AC-43BD-9B58-A065A5469FA2}" type="sibTrans" cxnId="{7B1ECF7C-11AD-4A61-9043-9121BAD20449}">
      <dgm:prSet/>
      <dgm:spPr/>
      <dgm:t>
        <a:bodyPr/>
        <a:lstStyle/>
        <a:p>
          <a:endParaRPr lang="zh-CN" altLang="en-US" sz="1600"/>
        </a:p>
      </dgm:t>
    </dgm:pt>
    <dgm:pt modelId="{0EAAD235-9AF9-4132-B5D5-EC317F816191}">
      <dgm:prSet custT="1"/>
      <dgm:spPr/>
      <dgm:t>
        <a:bodyPr/>
        <a:lstStyle/>
        <a:p>
          <a:r>
            <a:rPr lang="zh-CN" altLang="en-US" sz="1600" b="1" dirty="0" smtClean="0">
              <a:solidFill>
                <a:srgbClr val="FFFF00"/>
              </a:solidFill>
              <a:latin typeface="宋体" pitchFamily="2" charset="-122"/>
              <a:ea typeface="宋体" pitchFamily="2" charset="-122"/>
            </a:rPr>
            <a:t>有</a:t>
          </a:r>
          <a:r>
            <a:rPr lang="zh-CN" altLang="en-US" sz="1600" b="1" dirty="0" smtClean="0">
              <a:solidFill>
                <a:srgbClr val="FFFF00"/>
              </a:solidFill>
              <a:latin typeface="宋体" pitchFamily="2" charset="-122"/>
              <a:ea typeface="宋体" pitchFamily="2" charset="-122"/>
            </a:rPr>
            <a:t>效氯</a:t>
          </a:r>
          <a:r>
            <a:rPr lang="en-US" altLang="zh-CN" sz="1600" b="1" dirty="0" smtClean="0">
              <a:solidFill>
                <a:srgbClr val="FFFF00"/>
              </a:solidFill>
              <a:latin typeface="宋体" pitchFamily="2" charset="-122"/>
              <a:ea typeface="宋体" pitchFamily="2" charset="-122"/>
            </a:rPr>
            <a:t>5000mg/l</a:t>
          </a:r>
          <a:r>
            <a:rPr lang="zh-CN" altLang="en-US" sz="1600" b="1" dirty="0" smtClean="0">
              <a:solidFill>
                <a:srgbClr val="FFFF00"/>
              </a:solidFill>
              <a:latin typeface="宋体" pitchFamily="2" charset="-122"/>
              <a:ea typeface="宋体" pitchFamily="2" charset="-122"/>
            </a:rPr>
            <a:t>的含氯消毒液或</a:t>
          </a:r>
          <a:r>
            <a:rPr lang="en-US" altLang="zh-CN" sz="1600" b="1" dirty="0" smtClean="0">
              <a:solidFill>
                <a:srgbClr val="FFFF00"/>
              </a:solidFill>
              <a:latin typeface="宋体" pitchFamily="2" charset="-122"/>
              <a:ea typeface="宋体" pitchFamily="2" charset="-122"/>
            </a:rPr>
            <a:t>0.5%</a:t>
          </a:r>
          <a:r>
            <a:rPr lang="zh-CN" altLang="en-US" sz="1600" b="1" dirty="0" smtClean="0">
              <a:solidFill>
                <a:srgbClr val="FFFF00"/>
              </a:solidFill>
              <a:latin typeface="宋体" pitchFamily="2" charset="-122"/>
              <a:ea typeface="宋体" pitchFamily="2" charset="-122"/>
            </a:rPr>
            <a:t>过氧乙酸，按照</a:t>
          </a:r>
          <a:r>
            <a:rPr lang="en-US" altLang="zh-CN" sz="1600" b="1" dirty="0" smtClean="0">
              <a:solidFill>
                <a:srgbClr val="FFFF00"/>
              </a:solidFill>
              <a:latin typeface="宋体" pitchFamily="2" charset="-122"/>
              <a:ea typeface="宋体" pitchFamily="2" charset="-122"/>
            </a:rPr>
            <a:t>300ml/m2</a:t>
          </a:r>
          <a:r>
            <a:rPr lang="zh-CN" altLang="en-US" sz="1600" b="1" dirty="0" smtClean="0">
              <a:solidFill>
                <a:srgbClr val="FFFF00"/>
              </a:solidFill>
              <a:latin typeface="宋体" pitchFamily="2" charset="-122"/>
              <a:ea typeface="宋体" pitchFamily="2" charset="-122"/>
            </a:rPr>
            <a:t>喷雾消毒。</a:t>
          </a:r>
          <a:endParaRPr lang="en-US" altLang="zh-CN" sz="1600" b="1" dirty="0" smtClean="0">
            <a:solidFill>
              <a:srgbClr val="FFFF00"/>
            </a:solidFill>
            <a:latin typeface="宋体" pitchFamily="2" charset="-122"/>
            <a:ea typeface="宋体" pitchFamily="2" charset="-122"/>
          </a:endParaRPr>
        </a:p>
      </dgm:t>
    </dgm:pt>
    <dgm:pt modelId="{9FF342E4-7FC4-4E13-9E71-867835F0ECF8}" type="parTrans" cxnId="{2EB2D960-AEA6-4DE0-B13E-221B04D1377E}">
      <dgm:prSet/>
      <dgm:spPr/>
      <dgm:t>
        <a:bodyPr/>
        <a:lstStyle/>
        <a:p>
          <a:endParaRPr lang="zh-CN" altLang="en-US" sz="1600"/>
        </a:p>
      </dgm:t>
    </dgm:pt>
    <dgm:pt modelId="{C331819E-82E8-4AC1-9FE3-9528DD438284}" type="sibTrans" cxnId="{2EB2D960-AEA6-4DE0-B13E-221B04D1377E}">
      <dgm:prSet/>
      <dgm:spPr/>
      <dgm:t>
        <a:bodyPr/>
        <a:lstStyle/>
        <a:p>
          <a:endParaRPr lang="zh-CN" altLang="en-US" sz="1600"/>
        </a:p>
      </dgm:t>
    </dgm:pt>
    <dgm:pt modelId="{267B12B8-3231-4C65-80DD-6235A08BE65C}">
      <dgm:prSet custT="1"/>
      <dgm:spPr/>
      <dgm:t>
        <a:bodyPr/>
        <a:lstStyle/>
        <a:p>
          <a:r>
            <a:rPr lang="zh-CN" altLang="en-US" sz="1600" b="1" dirty="0" smtClean="0">
              <a:solidFill>
                <a:srgbClr val="FFFF00"/>
              </a:solidFill>
              <a:latin typeface="宋体" pitchFamily="2" charset="-122"/>
              <a:ea typeface="宋体" pitchFamily="2" charset="-122"/>
            </a:rPr>
            <a:t>压力蒸汽、</a:t>
          </a:r>
          <a:r>
            <a:rPr lang="en-US" altLang="zh-CN" sz="1600" b="1" dirty="0" smtClean="0">
              <a:solidFill>
                <a:srgbClr val="FFFF00"/>
              </a:solidFill>
              <a:latin typeface="宋体" pitchFamily="2" charset="-122"/>
              <a:ea typeface="宋体" pitchFamily="2" charset="-122"/>
            </a:rPr>
            <a:t>2500—5000mg/l</a:t>
          </a:r>
          <a:r>
            <a:rPr lang="zh-CN" altLang="en-US" sz="1600" b="1" dirty="0" smtClean="0">
              <a:solidFill>
                <a:srgbClr val="FFFF00"/>
              </a:solidFill>
              <a:latin typeface="宋体" pitchFamily="2" charset="-122"/>
              <a:ea typeface="宋体" pitchFamily="2" charset="-122"/>
            </a:rPr>
            <a:t>的含氯消毒液中</a:t>
          </a:r>
          <a:r>
            <a:rPr lang="zh-CN" altLang="en-US" sz="1600" b="1" dirty="0" smtClean="0">
              <a:solidFill>
                <a:srgbClr val="FFFF00"/>
              </a:solidFill>
              <a:latin typeface="宋体" pitchFamily="2" charset="-122"/>
              <a:ea typeface="宋体" pitchFamily="2" charset="-122"/>
            </a:rPr>
            <a:t>浸泡</a:t>
          </a:r>
          <a:r>
            <a:rPr lang="en-US" altLang="zh-CN" sz="1600" b="1" dirty="0" smtClean="0">
              <a:solidFill>
                <a:srgbClr val="FFFF00"/>
              </a:solidFill>
              <a:latin typeface="宋体" pitchFamily="2" charset="-122"/>
              <a:ea typeface="宋体" pitchFamily="2" charset="-122"/>
            </a:rPr>
            <a:t>2</a:t>
          </a:r>
          <a:r>
            <a:rPr lang="zh-CN" altLang="en-US" sz="1600" b="1" dirty="0" smtClean="0">
              <a:solidFill>
                <a:srgbClr val="FFFF00"/>
              </a:solidFill>
              <a:latin typeface="宋体" pitchFamily="2" charset="-122"/>
              <a:ea typeface="宋体" pitchFamily="2" charset="-122"/>
            </a:rPr>
            <a:t>小时、环氧乙烷等</a:t>
          </a:r>
          <a:endParaRPr lang="en-US" altLang="zh-CN" sz="1600" b="1" dirty="0" smtClean="0">
            <a:solidFill>
              <a:srgbClr val="FFFF00"/>
            </a:solidFill>
            <a:latin typeface="宋体" pitchFamily="2" charset="-122"/>
            <a:ea typeface="宋体" pitchFamily="2" charset="-122"/>
          </a:endParaRPr>
        </a:p>
      </dgm:t>
    </dgm:pt>
    <dgm:pt modelId="{3A7253AB-3D68-478B-9032-CCF1E5C9B752}" type="parTrans" cxnId="{C8FBDE03-5594-48ED-920B-AF8A64848999}">
      <dgm:prSet/>
      <dgm:spPr/>
      <dgm:t>
        <a:bodyPr/>
        <a:lstStyle/>
        <a:p>
          <a:endParaRPr lang="zh-CN" altLang="en-US" sz="1600"/>
        </a:p>
      </dgm:t>
    </dgm:pt>
    <dgm:pt modelId="{6BA72A06-6CB0-48DB-A6D9-927CCC7F74DD}" type="sibTrans" cxnId="{C8FBDE03-5594-48ED-920B-AF8A64848999}">
      <dgm:prSet/>
      <dgm:spPr/>
      <dgm:t>
        <a:bodyPr/>
        <a:lstStyle/>
        <a:p>
          <a:endParaRPr lang="zh-CN" altLang="en-US" sz="1600"/>
        </a:p>
      </dgm:t>
    </dgm:pt>
    <dgm:pt modelId="{4D269D36-EB73-44F6-885E-E4547A3C63D8}">
      <dgm:prSet custT="1"/>
      <dgm:spPr/>
      <dgm:t>
        <a:bodyPr/>
        <a:lstStyle/>
        <a:p>
          <a:r>
            <a:rPr lang="zh-CN" altLang="en-US" sz="1600" b="1" dirty="0" smtClean="0">
              <a:solidFill>
                <a:srgbClr val="FFFF00"/>
              </a:solidFill>
              <a:latin typeface="宋体" pitchFamily="2" charset="-122"/>
              <a:ea typeface="宋体" pitchFamily="2" charset="-122"/>
            </a:rPr>
            <a:t>用有</a:t>
          </a:r>
          <a:r>
            <a:rPr lang="zh-CN" altLang="en-US" sz="1600" b="1" dirty="0" smtClean="0">
              <a:solidFill>
                <a:srgbClr val="FFFF00"/>
              </a:solidFill>
              <a:latin typeface="宋体" pitchFamily="2" charset="-122"/>
              <a:ea typeface="宋体" pitchFamily="2" charset="-122"/>
            </a:rPr>
            <a:t>效氯</a:t>
          </a:r>
          <a:r>
            <a:rPr lang="en-US" altLang="zh-CN" sz="1600" b="1" dirty="0" smtClean="0">
              <a:solidFill>
                <a:srgbClr val="FFFF00"/>
              </a:solidFill>
              <a:latin typeface="宋体" pitchFamily="2" charset="-122"/>
              <a:ea typeface="宋体" pitchFamily="2" charset="-122"/>
            </a:rPr>
            <a:t>5000mg/l</a:t>
          </a:r>
          <a:r>
            <a:rPr lang="zh-CN" altLang="en-US" sz="1600" b="1" dirty="0" smtClean="0">
              <a:solidFill>
                <a:srgbClr val="FFFF00"/>
              </a:solidFill>
              <a:latin typeface="宋体" pitchFamily="2" charset="-122"/>
              <a:ea typeface="宋体" pitchFamily="2" charset="-122"/>
            </a:rPr>
            <a:t>的含氯消毒液或</a:t>
          </a:r>
          <a:r>
            <a:rPr lang="en-US" altLang="zh-CN" sz="1600" b="1" dirty="0" smtClean="0">
              <a:solidFill>
                <a:srgbClr val="FFFF00"/>
              </a:solidFill>
              <a:latin typeface="宋体" pitchFamily="2" charset="-122"/>
              <a:ea typeface="宋体" pitchFamily="2" charset="-122"/>
            </a:rPr>
            <a:t>0.5%</a:t>
          </a:r>
          <a:r>
            <a:rPr lang="zh-CN" altLang="en-US" sz="1600" b="1" dirty="0" smtClean="0">
              <a:solidFill>
                <a:srgbClr val="FFFF00"/>
              </a:solidFill>
              <a:latin typeface="宋体" pitchFamily="2" charset="-122"/>
              <a:ea typeface="宋体" pitchFamily="2" charset="-122"/>
            </a:rPr>
            <a:t>过氧乙酸浸泡的棉花堵塞口、耳、鼻、肛门、阴道等自然孔穴，然后消毒尸体，严密包裹后就近火化。</a:t>
          </a:r>
          <a:endParaRPr lang="en-US" altLang="zh-CN" sz="1600" b="1" dirty="0" smtClean="0">
            <a:solidFill>
              <a:srgbClr val="FFFF00"/>
            </a:solidFill>
            <a:latin typeface="宋体" pitchFamily="2" charset="-122"/>
            <a:ea typeface="宋体" pitchFamily="2" charset="-122"/>
          </a:endParaRPr>
        </a:p>
      </dgm:t>
    </dgm:pt>
    <dgm:pt modelId="{FD7BFCF7-D3E6-4D04-9471-66F2CAF8081A}" type="parTrans" cxnId="{A2D935B8-9B20-41E6-8C21-FDB8A05C0FF0}">
      <dgm:prSet/>
      <dgm:spPr/>
      <dgm:t>
        <a:bodyPr/>
        <a:lstStyle/>
        <a:p>
          <a:endParaRPr lang="zh-CN" altLang="en-US" sz="1600"/>
        </a:p>
      </dgm:t>
    </dgm:pt>
    <dgm:pt modelId="{4C482D63-D146-4FBF-9016-DDDD5F6BE4CA}" type="sibTrans" cxnId="{A2D935B8-9B20-41E6-8C21-FDB8A05C0FF0}">
      <dgm:prSet/>
      <dgm:spPr/>
      <dgm:t>
        <a:bodyPr/>
        <a:lstStyle/>
        <a:p>
          <a:endParaRPr lang="zh-CN" altLang="en-US" sz="1600"/>
        </a:p>
      </dgm:t>
    </dgm:pt>
    <dgm:pt modelId="{F2122540-9AD6-4F2E-ACD4-27B52599B5CF}" type="pres">
      <dgm:prSet presAssocID="{9303ECD5-A744-4B21-A3BD-A23F07E2EA2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A3C3235A-FE96-411D-9769-24012A7784F5}" type="pres">
      <dgm:prSet presAssocID="{67193BDC-4CEB-48E6-9173-82023271D437}" presName="linNode" presStyleCnt="0"/>
      <dgm:spPr/>
    </dgm:pt>
    <dgm:pt modelId="{EC872C80-39AC-4242-98D4-280F36F174EC}" type="pres">
      <dgm:prSet presAssocID="{67193BDC-4CEB-48E6-9173-82023271D437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7D138D3-946F-46A9-8152-8B85327111C8}" type="pres">
      <dgm:prSet presAssocID="{67193BDC-4CEB-48E6-9173-82023271D437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43E4C79-3493-4C29-8CBC-F1E9F13E67BA}" type="pres">
      <dgm:prSet presAssocID="{C4139836-1021-4B16-A9C4-F28B2279AB5E}" presName="sp" presStyleCnt="0"/>
      <dgm:spPr/>
    </dgm:pt>
    <dgm:pt modelId="{6F2B5C5A-915F-48F7-A088-102970417AC3}" type="pres">
      <dgm:prSet presAssocID="{91C9C2AF-8663-4AA2-86E4-B2414D5F0381}" presName="linNode" presStyleCnt="0"/>
      <dgm:spPr/>
    </dgm:pt>
    <dgm:pt modelId="{656C77DE-0D84-481F-8C90-DF6D2F6A63FF}" type="pres">
      <dgm:prSet presAssocID="{91C9C2AF-8663-4AA2-86E4-B2414D5F038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7F6A784-EAD9-4814-B1C6-E6EFE59EBB73}" type="pres">
      <dgm:prSet presAssocID="{91C9C2AF-8663-4AA2-86E4-B2414D5F038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576345B-0485-4B3C-88B9-22DFFEFB7C2B}" type="pres">
      <dgm:prSet presAssocID="{A98E87F7-ACA0-489E-A574-E37780963C6F}" presName="sp" presStyleCnt="0"/>
      <dgm:spPr/>
    </dgm:pt>
    <dgm:pt modelId="{40C3B168-1AC1-4302-8C5F-14D249FC49C2}" type="pres">
      <dgm:prSet presAssocID="{72C78EE1-40B8-47D4-AC08-E1A58842B810}" presName="linNode" presStyleCnt="0"/>
      <dgm:spPr/>
    </dgm:pt>
    <dgm:pt modelId="{FF0C5E06-9B5C-412A-BDBB-8B944435EAF6}" type="pres">
      <dgm:prSet presAssocID="{72C78EE1-40B8-47D4-AC08-E1A58842B810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78892CD-4868-4283-8B81-C42C0BA12471}" type="pres">
      <dgm:prSet presAssocID="{72C78EE1-40B8-47D4-AC08-E1A58842B810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0C3B2E5-9FBF-4CC7-8DC9-929E1F6E9490}" type="pres">
      <dgm:prSet presAssocID="{97B69E9D-67AD-497C-8E55-2F410FEA81B7}" presName="sp" presStyleCnt="0"/>
      <dgm:spPr/>
    </dgm:pt>
    <dgm:pt modelId="{B9EB6B79-A6A0-44BE-B603-D04501B287B9}" type="pres">
      <dgm:prSet presAssocID="{FC0A930F-EF3D-445B-AA0E-194DAD787B04}" presName="linNode" presStyleCnt="0"/>
      <dgm:spPr/>
    </dgm:pt>
    <dgm:pt modelId="{66F7F24F-104B-4EF1-B37B-6E4364C24C47}" type="pres">
      <dgm:prSet presAssocID="{FC0A930F-EF3D-445B-AA0E-194DAD787B04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7E8DFF7-03D8-469F-B487-EC2884F2C24F}" type="pres">
      <dgm:prSet presAssocID="{FC0A930F-EF3D-445B-AA0E-194DAD787B04}" presName="descendantText" presStyleLbl="alignAccFollowNode1" presStyleIdx="3" presStyleCnt="4" custScaleY="12894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BBAF2A27-A19C-4AB2-850A-7DF7079F9887}" srcId="{9303ECD5-A744-4B21-A3BD-A23F07E2EA2D}" destId="{72C78EE1-40B8-47D4-AC08-E1A58842B810}" srcOrd="2" destOrd="0" parTransId="{33616141-9ACF-48A4-BB4C-2A86D9406923}" sibTransId="{97B69E9D-67AD-497C-8E55-2F410FEA81B7}"/>
    <dgm:cxn modelId="{5B83B8B2-C688-4A09-B339-8EE4AF148C00}" type="presOf" srcId="{4D269D36-EB73-44F6-885E-E4547A3C63D8}" destId="{17E8DFF7-03D8-469F-B487-EC2884F2C24F}" srcOrd="0" destOrd="0" presId="urn:microsoft.com/office/officeart/2005/8/layout/vList5"/>
    <dgm:cxn modelId="{6F45482D-CC88-443E-9E91-4F8830CC99DE}" srcId="{9303ECD5-A744-4B21-A3BD-A23F07E2EA2D}" destId="{91C9C2AF-8663-4AA2-86E4-B2414D5F0381}" srcOrd="1" destOrd="0" parTransId="{E7508011-6573-4188-AFCC-9FD961B5DF06}" sibTransId="{A98E87F7-ACA0-489E-A574-E37780963C6F}"/>
    <dgm:cxn modelId="{5504C016-D0B9-41A1-82C5-54CC368B51C4}" type="presOf" srcId="{91C9C2AF-8663-4AA2-86E4-B2414D5F0381}" destId="{656C77DE-0D84-481F-8C90-DF6D2F6A63FF}" srcOrd="0" destOrd="0" presId="urn:microsoft.com/office/officeart/2005/8/layout/vList5"/>
    <dgm:cxn modelId="{2EB2D960-AEA6-4DE0-B13E-221B04D1377E}" srcId="{91C9C2AF-8663-4AA2-86E4-B2414D5F0381}" destId="{0EAAD235-9AF9-4132-B5D5-EC317F816191}" srcOrd="0" destOrd="0" parTransId="{9FF342E4-7FC4-4E13-9E71-867835F0ECF8}" sibTransId="{C331819E-82E8-4AC1-9FE3-9528DD438284}"/>
    <dgm:cxn modelId="{9FABF93E-1E8B-4F06-84F1-3882A34E5946}" type="presOf" srcId="{267B12B8-3231-4C65-80DD-6235A08BE65C}" destId="{178892CD-4868-4283-8B81-C42C0BA12471}" srcOrd="0" destOrd="0" presId="urn:microsoft.com/office/officeart/2005/8/layout/vList5"/>
    <dgm:cxn modelId="{BFDF5250-2015-4F31-889E-2ACBDC9F055E}" type="presOf" srcId="{FC0A930F-EF3D-445B-AA0E-194DAD787B04}" destId="{66F7F24F-104B-4EF1-B37B-6E4364C24C47}" srcOrd="0" destOrd="0" presId="urn:microsoft.com/office/officeart/2005/8/layout/vList5"/>
    <dgm:cxn modelId="{C8FBDE03-5594-48ED-920B-AF8A64848999}" srcId="{72C78EE1-40B8-47D4-AC08-E1A58842B810}" destId="{267B12B8-3231-4C65-80DD-6235A08BE65C}" srcOrd="0" destOrd="0" parTransId="{3A7253AB-3D68-478B-9032-CCF1E5C9B752}" sibTransId="{6BA72A06-6CB0-48DB-A6D9-927CCC7F74DD}"/>
    <dgm:cxn modelId="{86731C9E-467E-424B-80B5-C3C1C5026784}" type="presOf" srcId="{72C78EE1-40B8-47D4-AC08-E1A58842B810}" destId="{FF0C5E06-9B5C-412A-BDBB-8B944435EAF6}" srcOrd="0" destOrd="0" presId="urn:microsoft.com/office/officeart/2005/8/layout/vList5"/>
    <dgm:cxn modelId="{1E822BAC-A59E-4E65-82D1-B93A1278319C}" type="presOf" srcId="{3707843F-99C3-466E-A449-F9BBCEF0D055}" destId="{57D138D3-946F-46A9-8152-8B85327111C8}" srcOrd="0" destOrd="0" presId="urn:microsoft.com/office/officeart/2005/8/layout/vList5"/>
    <dgm:cxn modelId="{97C03CE8-61AF-4839-BBD7-7629B3AB6501}" srcId="{9303ECD5-A744-4B21-A3BD-A23F07E2EA2D}" destId="{FC0A930F-EF3D-445B-AA0E-194DAD787B04}" srcOrd="3" destOrd="0" parTransId="{9B2F8144-CB7D-427A-9CD0-40630D428D25}" sibTransId="{091EAF59-06A9-4524-B406-D890E69B3509}"/>
    <dgm:cxn modelId="{A26800C2-FD9A-4A3D-A0DC-46CC942B2826}" srcId="{9303ECD5-A744-4B21-A3BD-A23F07E2EA2D}" destId="{67193BDC-4CEB-48E6-9173-82023271D437}" srcOrd="0" destOrd="0" parTransId="{DC3E39BC-06B2-48D8-9A84-F80FEC25F538}" sibTransId="{C4139836-1021-4B16-A9C4-F28B2279AB5E}"/>
    <dgm:cxn modelId="{D12729F3-9ABB-4517-BCD9-AD7744ACCF4C}" type="presOf" srcId="{9303ECD5-A744-4B21-A3BD-A23F07E2EA2D}" destId="{F2122540-9AD6-4F2E-ACD4-27B52599B5CF}" srcOrd="0" destOrd="0" presId="urn:microsoft.com/office/officeart/2005/8/layout/vList5"/>
    <dgm:cxn modelId="{7B1ECF7C-11AD-4A61-9043-9121BAD20449}" srcId="{67193BDC-4CEB-48E6-9173-82023271D437}" destId="{3707843F-99C3-466E-A449-F9BBCEF0D055}" srcOrd="0" destOrd="0" parTransId="{F19E4689-25B6-4D4D-AE26-DFCB4B399EFA}" sibTransId="{CF5424DF-E2AC-43BD-9B58-A065A5469FA2}"/>
    <dgm:cxn modelId="{278F8134-92C3-4BCC-ACB0-18D3B93CC601}" type="presOf" srcId="{0EAAD235-9AF9-4132-B5D5-EC317F816191}" destId="{F7F6A784-EAD9-4814-B1C6-E6EFE59EBB73}" srcOrd="0" destOrd="0" presId="urn:microsoft.com/office/officeart/2005/8/layout/vList5"/>
    <dgm:cxn modelId="{07194AF8-57F7-4E45-B28C-BCD0903A4CD5}" type="presOf" srcId="{67193BDC-4CEB-48E6-9173-82023271D437}" destId="{EC872C80-39AC-4242-98D4-280F36F174EC}" srcOrd="0" destOrd="0" presId="urn:microsoft.com/office/officeart/2005/8/layout/vList5"/>
    <dgm:cxn modelId="{A2D935B8-9B20-41E6-8C21-FDB8A05C0FF0}" srcId="{FC0A930F-EF3D-445B-AA0E-194DAD787B04}" destId="{4D269D36-EB73-44F6-885E-E4547A3C63D8}" srcOrd="0" destOrd="0" parTransId="{FD7BFCF7-D3E6-4D04-9471-66F2CAF8081A}" sibTransId="{4C482D63-D146-4FBF-9016-DDDD5F6BE4CA}"/>
    <dgm:cxn modelId="{20634905-DAD6-413C-AC2F-3A6479687B22}" type="presParOf" srcId="{F2122540-9AD6-4F2E-ACD4-27B52599B5CF}" destId="{A3C3235A-FE96-411D-9769-24012A7784F5}" srcOrd="0" destOrd="0" presId="urn:microsoft.com/office/officeart/2005/8/layout/vList5"/>
    <dgm:cxn modelId="{CCF480B3-42F5-48C8-BA90-4981AD0D44D4}" type="presParOf" srcId="{A3C3235A-FE96-411D-9769-24012A7784F5}" destId="{EC872C80-39AC-4242-98D4-280F36F174EC}" srcOrd="0" destOrd="0" presId="urn:microsoft.com/office/officeart/2005/8/layout/vList5"/>
    <dgm:cxn modelId="{8A41776C-AC73-4BA6-A26D-73FC33163B45}" type="presParOf" srcId="{A3C3235A-FE96-411D-9769-24012A7784F5}" destId="{57D138D3-946F-46A9-8152-8B85327111C8}" srcOrd="1" destOrd="0" presId="urn:microsoft.com/office/officeart/2005/8/layout/vList5"/>
    <dgm:cxn modelId="{F8C58440-DE80-40BB-BBD2-1A68EBA85E22}" type="presParOf" srcId="{F2122540-9AD6-4F2E-ACD4-27B52599B5CF}" destId="{E43E4C79-3493-4C29-8CBC-F1E9F13E67BA}" srcOrd="1" destOrd="0" presId="urn:microsoft.com/office/officeart/2005/8/layout/vList5"/>
    <dgm:cxn modelId="{4E21334E-FA33-4E27-9161-D38BBC5DE13B}" type="presParOf" srcId="{F2122540-9AD6-4F2E-ACD4-27B52599B5CF}" destId="{6F2B5C5A-915F-48F7-A088-102970417AC3}" srcOrd="2" destOrd="0" presId="urn:microsoft.com/office/officeart/2005/8/layout/vList5"/>
    <dgm:cxn modelId="{74BA7288-90A2-4705-812D-269C4D4F90F3}" type="presParOf" srcId="{6F2B5C5A-915F-48F7-A088-102970417AC3}" destId="{656C77DE-0D84-481F-8C90-DF6D2F6A63FF}" srcOrd="0" destOrd="0" presId="urn:microsoft.com/office/officeart/2005/8/layout/vList5"/>
    <dgm:cxn modelId="{92E323B0-B498-4C3A-AD71-D824B1D78668}" type="presParOf" srcId="{6F2B5C5A-915F-48F7-A088-102970417AC3}" destId="{F7F6A784-EAD9-4814-B1C6-E6EFE59EBB73}" srcOrd="1" destOrd="0" presId="urn:microsoft.com/office/officeart/2005/8/layout/vList5"/>
    <dgm:cxn modelId="{34F29F2F-C61D-436A-87F9-0538BE30FFE0}" type="presParOf" srcId="{F2122540-9AD6-4F2E-ACD4-27B52599B5CF}" destId="{F576345B-0485-4B3C-88B9-22DFFEFB7C2B}" srcOrd="3" destOrd="0" presId="urn:microsoft.com/office/officeart/2005/8/layout/vList5"/>
    <dgm:cxn modelId="{54A6FEBF-4B97-4023-9EEE-8591685A5F2D}" type="presParOf" srcId="{F2122540-9AD6-4F2E-ACD4-27B52599B5CF}" destId="{40C3B168-1AC1-4302-8C5F-14D249FC49C2}" srcOrd="4" destOrd="0" presId="urn:microsoft.com/office/officeart/2005/8/layout/vList5"/>
    <dgm:cxn modelId="{C1BCBD97-CF80-4C9A-87B5-610D873F4D2A}" type="presParOf" srcId="{40C3B168-1AC1-4302-8C5F-14D249FC49C2}" destId="{FF0C5E06-9B5C-412A-BDBB-8B944435EAF6}" srcOrd="0" destOrd="0" presId="urn:microsoft.com/office/officeart/2005/8/layout/vList5"/>
    <dgm:cxn modelId="{03D21116-69A7-4FA8-99F6-0FAAB8A9B72B}" type="presParOf" srcId="{40C3B168-1AC1-4302-8C5F-14D249FC49C2}" destId="{178892CD-4868-4283-8B81-C42C0BA12471}" srcOrd="1" destOrd="0" presId="urn:microsoft.com/office/officeart/2005/8/layout/vList5"/>
    <dgm:cxn modelId="{DD9A110F-5F24-43E6-A2D8-D113A4832CE4}" type="presParOf" srcId="{F2122540-9AD6-4F2E-ACD4-27B52599B5CF}" destId="{F0C3B2E5-9FBF-4CC7-8DC9-929E1F6E9490}" srcOrd="5" destOrd="0" presId="urn:microsoft.com/office/officeart/2005/8/layout/vList5"/>
    <dgm:cxn modelId="{A593289F-6C77-4613-9FF0-11346491A08E}" type="presParOf" srcId="{F2122540-9AD6-4F2E-ACD4-27B52599B5CF}" destId="{B9EB6B79-A6A0-44BE-B603-D04501B287B9}" srcOrd="6" destOrd="0" presId="urn:microsoft.com/office/officeart/2005/8/layout/vList5"/>
    <dgm:cxn modelId="{8F13EDF6-1FCD-4B9A-BB93-16DC3FA39785}" type="presParOf" srcId="{B9EB6B79-A6A0-44BE-B603-D04501B287B9}" destId="{66F7F24F-104B-4EF1-B37B-6E4364C24C47}" srcOrd="0" destOrd="0" presId="urn:microsoft.com/office/officeart/2005/8/layout/vList5"/>
    <dgm:cxn modelId="{51A7A565-3F9F-4AA7-AFA5-71E4E643F1B0}" type="presParOf" srcId="{B9EB6B79-A6A0-44BE-B603-D04501B287B9}" destId="{17E8DFF7-03D8-469F-B487-EC2884F2C24F}" srcOrd="1" destOrd="0" presId="urn:microsoft.com/office/officeart/2005/8/layout/vList5"/>
  </dgm:cxnLst>
  <dgm:bg/>
  <dgm:whole/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016343-FB55-4D40-AFD7-AB48962CFBBE}">
      <dsp:nvSpPr>
        <dsp:cNvPr id="0" name=""/>
        <dsp:cNvSpPr/>
      </dsp:nvSpPr>
      <dsp:spPr>
        <a:xfrm>
          <a:off x="6392" y="110916"/>
          <a:ext cx="1910532" cy="11463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100" b="1" kern="1200" dirty="0" smtClean="0">
              <a:solidFill>
                <a:srgbClr val="FFFF00"/>
              </a:solidFill>
            </a:rPr>
            <a:t>传染源</a:t>
          </a:r>
          <a:endParaRPr lang="zh-CN" altLang="en-US" sz="3100" b="1" kern="1200" dirty="0">
            <a:solidFill>
              <a:srgbClr val="FFFF00"/>
            </a:solidFill>
          </a:endParaRPr>
        </a:p>
      </dsp:txBody>
      <dsp:txXfrm>
        <a:off x="39967" y="144491"/>
        <a:ext cx="1843382" cy="1079169"/>
      </dsp:txXfrm>
    </dsp:sp>
    <dsp:sp modelId="{6D6085AA-47EE-466C-BFF4-14D646F41593}">
      <dsp:nvSpPr>
        <dsp:cNvPr id="0" name=""/>
        <dsp:cNvSpPr/>
      </dsp:nvSpPr>
      <dsp:spPr>
        <a:xfrm>
          <a:off x="2107977" y="447169"/>
          <a:ext cx="405032" cy="47381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2100" b="1" kern="1200">
            <a:solidFill>
              <a:srgbClr val="FFFF00"/>
            </a:solidFill>
          </a:endParaRPr>
        </a:p>
      </dsp:txBody>
      <dsp:txXfrm>
        <a:off x="2107977" y="541931"/>
        <a:ext cx="283522" cy="284288"/>
      </dsp:txXfrm>
    </dsp:sp>
    <dsp:sp modelId="{C77D165F-E4BD-4661-98CA-A9A1CCCEF69B}">
      <dsp:nvSpPr>
        <dsp:cNvPr id="0" name=""/>
        <dsp:cNvSpPr/>
      </dsp:nvSpPr>
      <dsp:spPr>
        <a:xfrm>
          <a:off x="2681137" y="110916"/>
          <a:ext cx="1910532" cy="11463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100" b="1" kern="1200" dirty="0" smtClean="0">
              <a:solidFill>
                <a:srgbClr val="FFFF00"/>
              </a:solidFill>
            </a:rPr>
            <a:t>传播途径</a:t>
          </a:r>
          <a:endParaRPr lang="zh-CN" altLang="en-US" sz="3100" b="1" kern="1200" dirty="0">
            <a:solidFill>
              <a:srgbClr val="FFFF00"/>
            </a:solidFill>
          </a:endParaRPr>
        </a:p>
      </dsp:txBody>
      <dsp:txXfrm>
        <a:off x="2714712" y="144491"/>
        <a:ext cx="1843382" cy="1079169"/>
      </dsp:txXfrm>
    </dsp:sp>
    <dsp:sp modelId="{BFC2945B-9CD8-4D2B-BDB3-61588005FEF3}">
      <dsp:nvSpPr>
        <dsp:cNvPr id="0" name=""/>
        <dsp:cNvSpPr/>
      </dsp:nvSpPr>
      <dsp:spPr>
        <a:xfrm>
          <a:off x="4782723" y="447169"/>
          <a:ext cx="405032" cy="47381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2100" b="1" kern="1200">
            <a:solidFill>
              <a:srgbClr val="FFFF00"/>
            </a:solidFill>
          </a:endParaRPr>
        </a:p>
      </dsp:txBody>
      <dsp:txXfrm>
        <a:off x="4782723" y="541931"/>
        <a:ext cx="283522" cy="284288"/>
      </dsp:txXfrm>
    </dsp:sp>
    <dsp:sp modelId="{A591A8C0-C0AB-4AA0-8D17-E9B41AD5A25F}">
      <dsp:nvSpPr>
        <dsp:cNvPr id="0" name=""/>
        <dsp:cNvSpPr/>
      </dsp:nvSpPr>
      <dsp:spPr>
        <a:xfrm>
          <a:off x="5355883" y="110916"/>
          <a:ext cx="1910532" cy="11463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100" b="1" kern="1200" dirty="0" smtClean="0">
              <a:solidFill>
                <a:srgbClr val="FFFF00"/>
              </a:solidFill>
            </a:rPr>
            <a:t>易感人群</a:t>
          </a:r>
          <a:endParaRPr lang="zh-CN" altLang="en-US" sz="3100" b="1" kern="1200" dirty="0">
            <a:solidFill>
              <a:srgbClr val="FFFF00"/>
            </a:solidFill>
          </a:endParaRPr>
        </a:p>
      </dsp:txBody>
      <dsp:txXfrm>
        <a:off x="5389458" y="144491"/>
        <a:ext cx="1843382" cy="10791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 b="1" smtClean="0">
                <a:latin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 b="1" smtClean="0">
                <a:latin typeface="Arial" pitchFamily="34" charset="0"/>
              </a:defRPr>
            </a:lvl1pPr>
          </a:lstStyle>
          <a:p>
            <a:pPr>
              <a:defRPr/>
            </a:pPr>
            <a:fld id="{111CBBAD-1F92-43E8-8145-9BE1B51A23C2}" type="datetimeFigureOut">
              <a:rPr lang="zh-CN" altLang="en-US"/>
              <a:pPr>
                <a:defRPr/>
              </a:pPr>
              <a:t>2014-8-11</a:t>
            </a:fld>
            <a:endParaRPr lang="en-US" altLang="zh-CN"/>
          </a:p>
        </p:txBody>
      </p:sp>
      <p:sp>
        <p:nvSpPr>
          <p:cNvPr id="921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1945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 b="1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945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 b="1" smtClean="0">
                <a:latin typeface="Arial" pitchFamily="34" charset="0"/>
              </a:defRPr>
            </a:lvl1pPr>
          </a:lstStyle>
          <a:p>
            <a:pPr>
              <a:defRPr/>
            </a:pPr>
            <a:fld id="{4915631B-7F29-4491-BC02-DEE2E69B0D5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20254085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zh-CN" altLang="en-US" sz="6600" b="1">
                <a:latin typeface="Arial" pitchFamily="34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zh-CN" altLang="en-US" sz="6600" b="1">
                <a:latin typeface="Arial" pitchFamily="34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zh-CN" altLang="en-US" sz="6600" b="1">
                <a:latin typeface="Arial" pitchFamily="34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zh-CN" altLang="en-US" sz="6600" b="1">
                <a:latin typeface="Arial" pitchFamily="34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zh-CN" altLang="en-US" sz="6600" b="1">
                <a:latin typeface="Arial" pitchFamily="34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zh-CN" altLang="en-US" sz="6600" b="1">
                <a:latin typeface="Arial" pitchFamily="34" charset="0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zh-CN" altLang="en-US" sz="6600" b="1">
                <a:latin typeface="Arial" pitchFamily="34" charset="0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zh-CN" altLang="en-US" sz="6600" b="1">
                <a:latin typeface="Arial" pitchFamily="34" charset="0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zh-CN" altLang="en-US" sz="6600" b="1">
                <a:latin typeface="Arial" pitchFamily="34" charset="0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zh-CN" altLang="en-US" sz="6600" b="1">
                <a:latin typeface="Arial" pitchFamily="34" charset="0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zh-CN" altLang="en-US" sz="6600" b="1">
                <a:latin typeface="Arial" pitchFamily="34" charset="0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zh-CN" altLang="en-US" sz="6600" b="1">
                <a:latin typeface="Arial" pitchFamily="34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zh-CN" altLang="en-US" sz="6600" b="1">
                <a:latin typeface="Arial" pitchFamily="34" charset="0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zh-CN" altLang="en-US" sz="6600" b="1">
                <a:latin typeface="Arial" pitchFamily="34" charset="0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zh-CN" altLang="en-US" sz="6600" b="1">
                <a:latin typeface="Arial" pitchFamily="34" charset="0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zh-CN" altLang="en-US" sz="6600" b="1">
                <a:latin typeface="Arial" pitchFamily="34" charset="0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zh-CN" altLang="en-US" sz="6600" b="1">
                <a:latin typeface="Arial" pitchFamily="34" charset="0"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zh-CN" altLang="en-US" sz="6600" b="1">
                <a:latin typeface="Arial" pitchFamily="34" charset="0"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zh-CN" altLang="en-US" sz="6600" b="1">
                <a:latin typeface="Arial" pitchFamily="34" charset="0"/>
              </a:endParaRPr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zh-CN" altLang="en-US" sz="6600" b="1">
                <a:latin typeface="Arial" pitchFamily="34" charset="0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zh-CN" altLang="en-US" sz="6600" b="1">
                <a:latin typeface="Arial" pitchFamily="34" charset="0"/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zh-CN" altLang="en-US" sz="6600" b="1">
                <a:latin typeface="Arial" pitchFamily="34" charset="0"/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zh-CN" altLang="en-US" sz="6600" b="1">
                <a:latin typeface="Arial" pitchFamily="34" charset="0"/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zh-CN" altLang="en-US" sz="6600" b="1">
                <a:latin typeface="Arial" pitchFamily="34" charset="0"/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zh-CN" altLang="en-US" sz="6600" b="1">
                <a:latin typeface="Arial" pitchFamily="34" charset="0"/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zh-CN" altLang="en-US" sz="6600" b="1">
                <a:latin typeface="Arial" pitchFamily="34" charset="0"/>
              </a:endParaRPr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zh-CN" altLang="en-US" sz="6600" b="1">
                <a:latin typeface="Arial" pitchFamily="34" charset="0"/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zh-CN" altLang="en-US" sz="6600" b="1">
                <a:latin typeface="Arial" pitchFamily="34" charset="0"/>
              </a:endParaRPr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zh-CN" altLang="en-US" sz="6600" b="1">
                <a:latin typeface="Arial" pitchFamily="34" charset="0"/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zh-CN" altLang="en-US" sz="6600" b="1">
                <a:latin typeface="Arial" pitchFamily="34" charset="0"/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zh-CN" altLang="en-US" sz="6600" b="1">
                <a:latin typeface="Arial" pitchFamily="34" charset="0"/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zh-CN" altLang="en-US" sz="6600" b="1">
                <a:latin typeface="Arial" pitchFamily="34" charset="0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zh-CN" altLang="en-US" sz="6600" b="1">
                <a:latin typeface="Arial" pitchFamily="34" charset="0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zh-CN" altLang="en-US" sz="6600" b="1">
                <a:latin typeface="Arial" pitchFamily="34" charset="0"/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zh-CN" altLang="en-US" sz="6600" b="1">
                <a:latin typeface="Arial" pitchFamily="34" charset="0"/>
              </a:endParaRPr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zh-CN" altLang="en-US" sz="6600" b="1">
                <a:latin typeface="Arial" pitchFamily="34" charset="0"/>
              </a:endParaRPr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zh-CN" altLang="en-US" sz="6600" b="1">
                  <a:latin typeface="Arial" pitchFamily="34" charset="0"/>
                </a:endParaRPr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zh-CN" altLang="en-US" sz="6600" b="1">
                  <a:latin typeface="Arial" pitchFamily="34" charset="0"/>
                </a:endParaRPr>
              </a:p>
            </p:txBody>
          </p:sp>
        </p:grpSp>
      </p:grpSp>
      <p:sp>
        <p:nvSpPr>
          <p:cNvPr id="5162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5163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E3CA4-26D4-4B3F-A64F-25733CB8FBF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8443C1-0A24-41B8-B83E-602B9EFB22A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44FB55-8F55-4069-829D-4FEF0AE03E5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1BC11C-CEF6-4EE9-BA8B-17721ECD5EE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标题和图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表占位符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zh-CN" altLang="en-US" noProof="0" smtClean="0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7F56D6-D8BE-47ED-B4EF-95BE291ABF3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zh-CN" altLang="en-US" noProof="0" smtClean="0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64375-D74A-45E5-B670-A97A1A5209C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标题，文本与剪贴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剪贴画占位符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endParaRPr lang="zh-CN" altLang="en-US" noProof="0" smtClean="0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3030E0-C65D-4783-883A-CDFAA02EB86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27B1CC-490D-4C37-A091-7BFDF1F2C2B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DF51B1-B790-4B54-BEDA-DE154F81CFD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73EB3B-6D51-4DDC-9B45-41234C492E3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D40557-DEA0-4684-A88A-EE6E01FD41C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77E870-4F17-41A1-B53D-6EFDFBE1B01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38E7B3-3D50-4744-9790-0D61EED06DD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30DCB9-EEE1-4C25-9440-BEDF76BFDC0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46A1B2-F87D-4726-899D-9507E1DDB3E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4099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zh-CN" altLang="en-US" sz="6600" b="1">
                <a:latin typeface="Arial" pitchFamily="34" charset="0"/>
              </a:endParaRPr>
            </a:p>
          </p:txBody>
        </p:sp>
        <p:sp>
          <p:nvSpPr>
            <p:cNvPr id="4100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zh-CN" altLang="en-US" sz="6600" b="1">
                <a:latin typeface="Arial" pitchFamily="34" charset="0"/>
              </a:endParaRPr>
            </a:p>
          </p:txBody>
        </p:sp>
        <p:sp>
          <p:nvSpPr>
            <p:cNvPr id="4101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zh-CN" altLang="en-US" sz="6600" b="1">
                <a:latin typeface="Arial" pitchFamily="34" charset="0"/>
              </a:endParaRPr>
            </a:p>
          </p:txBody>
        </p:sp>
        <p:sp>
          <p:nvSpPr>
            <p:cNvPr id="4102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zh-CN" altLang="en-US" sz="6600" b="1">
                <a:latin typeface="Arial" pitchFamily="34" charset="0"/>
              </a:endParaRPr>
            </a:p>
          </p:txBody>
        </p:sp>
        <p:sp>
          <p:nvSpPr>
            <p:cNvPr id="4103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zh-CN" altLang="en-US" sz="6600" b="1">
                <a:latin typeface="Arial" pitchFamily="34" charset="0"/>
              </a:endParaRPr>
            </a:p>
          </p:txBody>
        </p:sp>
        <p:sp>
          <p:nvSpPr>
            <p:cNvPr id="4104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zh-CN" altLang="en-US" sz="6600" b="1">
                <a:latin typeface="Arial" pitchFamily="34" charset="0"/>
              </a:endParaRPr>
            </a:p>
          </p:txBody>
        </p:sp>
        <p:sp>
          <p:nvSpPr>
            <p:cNvPr id="4105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zh-CN" altLang="en-US" sz="6600" b="1">
                <a:latin typeface="Arial" pitchFamily="34" charset="0"/>
              </a:endParaRPr>
            </a:p>
          </p:txBody>
        </p:sp>
        <p:sp>
          <p:nvSpPr>
            <p:cNvPr id="4106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zh-CN" altLang="en-US" sz="6600" b="1">
                <a:latin typeface="Arial" pitchFamily="34" charset="0"/>
              </a:endParaRPr>
            </a:p>
          </p:txBody>
        </p:sp>
        <p:sp>
          <p:nvSpPr>
            <p:cNvPr id="4107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zh-CN" altLang="en-US" sz="6600" b="1">
                <a:latin typeface="Arial" pitchFamily="34" charset="0"/>
              </a:endParaRPr>
            </a:p>
          </p:txBody>
        </p:sp>
        <p:sp>
          <p:nvSpPr>
            <p:cNvPr id="4108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zh-CN" altLang="en-US" sz="6600" b="1">
                <a:latin typeface="Arial" pitchFamily="34" charset="0"/>
              </a:endParaRPr>
            </a:p>
          </p:txBody>
        </p:sp>
        <p:sp>
          <p:nvSpPr>
            <p:cNvPr id="4109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zh-CN" altLang="en-US" sz="6600" b="1">
                <a:latin typeface="Arial" pitchFamily="34" charset="0"/>
              </a:endParaRPr>
            </a:p>
          </p:txBody>
        </p:sp>
        <p:sp>
          <p:nvSpPr>
            <p:cNvPr id="4110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zh-CN" altLang="en-US" sz="6600" b="1">
                <a:latin typeface="Arial" pitchFamily="34" charset="0"/>
              </a:endParaRPr>
            </a:p>
          </p:txBody>
        </p:sp>
        <p:sp>
          <p:nvSpPr>
            <p:cNvPr id="4111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zh-CN" altLang="en-US" sz="6600" b="1">
                <a:latin typeface="Arial" pitchFamily="34" charset="0"/>
              </a:endParaRPr>
            </a:p>
          </p:txBody>
        </p:sp>
        <p:sp>
          <p:nvSpPr>
            <p:cNvPr id="4112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zh-CN" altLang="en-US" sz="6600" b="1">
                <a:latin typeface="Arial" pitchFamily="34" charset="0"/>
              </a:endParaRPr>
            </a:p>
          </p:txBody>
        </p:sp>
        <p:sp>
          <p:nvSpPr>
            <p:cNvPr id="4113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zh-CN" altLang="en-US" sz="6600" b="1">
                <a:latin typeface="Arial" pitchFamily="34" charset="0"/>
              </a:endParaRPr>
            </a:p>
          </p:txBody>
        </p:sp>
        <p:sp>
          <p:nvSpPr>
            <p:cNvPr id="4114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zh-CN" altLang="en-US" sz="6600" b="1">
                <a:latin typeface="Arial" pitchFamily="34" charset="0"/>
              </a:endParaRPr>
            </a:p>
          </p:txBody>
        </p:sp>
        <p:sp>
          <p:nvSpPr>
            <p:cNvPr id="4115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zh-CN" altLang="en-US" sz="6600" b="1">
                <a:latin typeface="Arial" pitchFamily="34" charset="0"/>
              </a:endParaRPr>
            </a:p>
          </p:txBody>
        </p:sp>
        <p:sp>
          <p:nvSpPr>
            <p:cNvPr id="4116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zh-CN" altLang="en-US" sz="6600" b="1">
                <a:latin typeface="Arial" pitchFamily="34" charset="0"/>
              </a:endParaRPr>
            </a:p>
          </p:txBody>
        </p:sp>
        <p:sp>
          <p:nvSpPr>
            <p:cNvPr id="4117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zh-CN" altLang="en-US" sz="6600" b="1">
                <a:latin typeface="Arial" pitchFamily="34" charset="0"/>
              </a:endParaRPr>
            </a:p>
          </p:txBody>
        </p:sp>
        <p:sp>
          <p:nvSpPr>
            <p:cNvPr id="4118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zh-CN" altLang="en-US" sz="6600" b="1">
                <a:latin typeface="Arial" pitchFamily="34" charset="0"/>
              </a:endParaRPr>
            </a:p>
          </p:txBody>
        </p:sp>
        <p:sp>
          <p:nvSpPr>
            <p:cNvPr id="4119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zh-CN" altLang="en-US" sz="6600" b="1">
                <a:latin typeface="Arial" pitchFamily="34" charset="0"/>
              </a:endParaRPr>
            </a:p>
          </p:txBody>
        </p:sp>
        <p:sp>
          <p:nvSpPr>
            <p:cNvPr id="4120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zh-CN" altLang="en-US" sz="6600" b="1">
                <a:latin typeface="Arial" pitchFamily="34" charset="0"/>
              </a:endParaRPr>
            </a:p>
          </p:txBody>
        </p:sp>
        <p:sp>
          <p:nvSpPr>
            <p:cNvPr id="4121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zh-CN" altLang="en-US" sz="6600" b="1">
                <a:latin typeface="Arial" pitchFamily="34" charset="0"/>
              </a:endParaRPr>
            </a:p>
          </p:txBody>
        </p:sp>
        <p:sp>
          <p:nvSpPr>
            <p:cNvPr id="4122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zh-CN" altLang="en-US" sz="6600" b="1">
                <a:latin typeface="Arial" pitchFamily="34" charset="0"/>
              </a:endParaRPr>
            </a:p>
          </p:txBody>
        </p:sp>
        <p:sp>
          <p:nvSpPr>
            <p:cNvPr id="4123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zh-CN" altLang="en-US" sz="6600" b="1">
                <a:latin typeface="Arial" pitchFamily="34" charset="0"/>
              </a:endParaRPr>
            </a:p>
          </p:txBody>
        </p:sp>
        <p:sp>
          <p:nvSpPr>
            <p:cNvPr id="4124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zh-CN" altLang="en-US" sz="6600" b="1">
                <a:latin typeface="Arial" pitchFamily="34" charset="0"/>
              </a:endParaRPr>
            </a:p>
          </p:txBody>
        </p:sp>
        <p:sp>
          <p:nvSpPr>
            <p:cNvPr id="4125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zh-CN" altLang="en-US" sz="6600" b="1">
                <a:latin typeface="Arial" pitchFamily="34" charset="0"/>
              </a:endParaRPr>
            </a:p>
          </p:txBody>
        </p:sp>
        <p:sp>
          <p:nvSpPr>
            <p:cNvPr id="4126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zh-CN" altLang="en-US" sz="6600" b="1">
                <a:latin typeface="Arial" pitchFamily="34" charset="0"/>
              </a:endParaRPr>
            </a:p>
          </p:txBody>
        </p:sp>
        <p:sp>
          <p:nvSpPr>
            <p:cNvPr id="4127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zh-CN" altLang="en-US" sz="6600" b="1">
                <a:latin typeface="Arial" pitchFamily="34" charset="0"/>
              </a:endParaRPr>
            </a:p>
          </p:txBody>
        </p:sp>
        <p:sp>
          <p:nvSpPr>
            <p:cNvPr id="4128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zh-CN" altLang="en-US" sz="6600" b="1">
                <a:latin typeface="Arial" pitchFamily="34" charset="0"/>
              </a:endParaRPr>
            </a:p>
          </p:txBody>
        </p:sp>
        <p:sp>
          <p:nvSpPr>
            <p:cNvPr id="4129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zh-CN" altLang="en-US" sz="6600" b="1">
                <a:latin typeface="Arial" pitchFamily="34" charset="0"/>
              </a:endParaRPr>
            </a:p>
          </p:txBody>
        </p:sp>
        <p:sp>
          <p:nvSpPr>
            <p:cNvPr id="4130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zh-CN" altLang="en-US" sz="6600" b="1">
                <a:latin typeface="Arial" pitchFamily="34" charset="0"/>
              </a:endParaRPr>
            </a:p>
          </p:txBody>
        </p:sp>
        <p:sp>
          <p:nvSpPr>
            <p:cNvPr id="4131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zh-CN" altLang="en-US" sz="6600" b="1">
                <a:latin typeface="Arial" pitchFamily="34" charset="0"/>
              </a:endParaRPr>
            </a:p>
          </p:txBody>
        </p:sp>
        <p:sp>
          <p:nvSpPr>
            <p:cNvPr id="4132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zh-CN" altLang="en-US" sz="6600" b="1">
                <a:latin typeface="Arial" pitchFamily="34" charset="0"/>
              </a:endParaRPr>
            </a:p>
          </p:txBody>
        </p:sp>
        <p:sp>
          <p:nvSpPr>
            <p:cNvPr id="4133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zh-CN" altLang="en-US" sz="6600" b="1">
                <a:latin typeface="Arial" pitchFamily="34" charset="0"/>
              </a:endParaRPr>
            </a:p>
          </p:txBody>
        </p:sp>
        <p:sp>
          <p:nvSpPr>
            <p:cNvPr id="4134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zh-CN" altLang="en-US" sz="6600" b="1">
                <a:latin typeface="Arial" pitchFamily="34" charset="0"/>
              </a:endParaRPr>
            </a:p>
          </p:txBody>
        </p:sp>
        <p:grpSp>
          <p:nvGrpSpPr>
            <p:cNvPr id="2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136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zh-CN" altLang="en-US" sz="6600" b="1">
                  <a:latin typeface="Arial" pitchFamily="34" charset="0"/>
                </a:endParaRPr>
              </a:p>
            </p:txBody>
          </p:sp>
          <p:sp>
            <p:nvSpPr>
              <p:cNvPr id="4137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zh-CN" altLang="en-US" sz="6600" b="1">
                  <a:latin typeface="Arial" pitchFamily="34" charset="0"/>
                </a:endParaRPr>
              </a:p>
            </p:txBody>
          </p:sp>
        </p:grpSp>
      </p:grpSp>
      <p:sp>
        <p:nvSpPr>
          <p:cNvPr id="4138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413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140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ClrTx/>
              <a:buSzTx/>
              <a:buFontTx/>
              <a:buNone/>
              <a:defRPr sz="1200" b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141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ClrTx/>
              <a:buSzTx/>
              <a:buFontTx/>
              <a:buNone/>
              <a:defRPr sz="1200" b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142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ClrTx/>
              <a:buSzTx/>
              <a:buFontTx/>
              <a:buNone/>
              <a:defRPr sz="1200" b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fld id="{591A01CF-A0C8-4EDE-9D0E-287D0677F82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2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7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8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9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9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9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9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9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2.png"/><Relationship Id="rId7" Type="http://schemas.openxmlformats.org/officeDocument/2006/relationships/diagramLayout" Target="../diagrams/layou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.xml"/><Relationship Id="rId5" Type="http://schemas.openxmlformats.org/officeDocument/2006/relationships/image" Target="../media/image4.png"/><Relationship Id="rId10" Type="http://schemas.microsoft.com/office/2007/relationships/diagramDrawing" Target="../diagrams/drawing1.xml"/><Relationship Id="rId4" Type="http://schemas.openxmlformats.org/officeDocument/2006/relationships/image" Target="../media/image3.png"/><Relationship Id="rId9" Type="http://schemas.openxmlformats.org/officeDocument/2006/relationships/diagramColors" Target="../diagrams/colors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2.png"/><Relationship Id="rId7" Type="http://schemas.openxmlformats.org/officeDocument/2006/relationships/diagramLayout" Target="../diagrams/layou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2.xml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diagramColors" Target="../diagrams/colors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wmf"/><Relationship Id="rId4" Type="http://schemas.openxmlformats.org/officeDocument/2006/relationships/image" Target="../media/image40.gi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hyperlink" Target="http://images.google.com/imgres?imgurl=www.hoosiertire.com/ecommerce/images/products/24014200.jpg&amp;imgrefurl=http://www.hoosiertire.com/ecommerce/Products.asp?SubCatID=12&amp;h=165&amp;w=216&amp;prev=/images?q=safety+glasses&amp;start=20&amp;svnum=10&amp;hl=en&amp;lr=&amp;ie=UTF-8&amp;oe=UTF-8&amp;sa=N" TargetMode="External"/><Relationship Id="rId7" Type="http://schemas.openxmlformats.org/officeDocument/2006/relationships/hyperlink" Target="http://images.google.com/imgres?imgurl=www.mechaps.com/mps/mcf1/bilder/generic%20FACE%20SHIELD.gif&amp;imgrefurl=http://www.mechaps.com/mps/mcf1/got_list.html&amp;h=151&amp;w=234&amp;prev=/images?q=face+shield&amp;svnum=10&amp;hl=en&amp;lr=&amp;ie=UTF-8&amp;oe=UTF-8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11" Type="http://schemas.openxmlformats.org/officeDocument/2006/relationships/image" Target="../media/image47.png"/><Relationship Id="rId5" Type="http://schemas.openxmlformats.org/officeDocument/2006/relationships/hyperlink" Target="http://images.google.com/imgres?imgurl=www.estwing.com/images/goggles.gif&amp;imgrefurl=http://www.estwing.com/safety.htm&amp;h=151&amp;w=196&amp;prev=/images?q=safety+goggles&amp;svnum=10&amp;hl=en&amp;lr=&amp;ie=UTF-8&amp;oe=UTF-8" TargetMode="External"/><Relationship Id="rId10" Type="http://schemas.openxmlformats.org/officeDocument/2006/relationships/image" Target="../media/image46.jpeg"/><Relationship Id="rId4" Type="http://schemas.openxmlformats.org/officeDocument/2006/relationships/image" Target="../media/image42.jpeg"/><Relationship Id="rId9" Type="http://schemas.openxmlformats.org/officeDocument/2006/relationships/image" Target="../media/image45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87450" y="1785926"/>
            <a:ext cx="6913563" cy="2484449"/>
          </a:xfrm>
        </p:spPr>
        <p:txBody>
          <a:bodyPr/>
          <a:lstStyle/>
          <a:p>
            <a:pPr>
              <a:defRPr/>
            </a:pPr>
            <a:r>
              <a:rPr lang="zh-CN" altLang="en-US" sz="4400" b="1" dirty="0" smtClean="0">
                <a:solidFill>
                  <a:srgbClr val="FFFF00"/>
                </a:solidFill>
                <a:latin typeface="隶书" pitchFamily="49" charset="-122"/>
                <a:ea typeface="隶书" pitchFamily="49" charset="-122"/>
              </a:rPr>
              <a:t>埃博拉出血热</a:t>
            </a:r>
            <a:endParaRPr lang="en-US" altLang="zh-CN" sz="4400" b="1" dirty="0" smtClean="0">
              <a:solidFill>
                <a:srgbClr val="FFFF00"/>
              </a:solidFill>
              <a:latin typeface="隶书" pitchFamily="49" charset="-122"/>
              <a:ea typeface="隶书" pitchFamily="49" charset="-122"/>
            </a:endParaRPr>
          </a:p>
          <a:p>
            <a:pPr>
              <a:defRPr/>
            </a:pPr>
            <a:r>
              <a:rPr lang="zh-CN" altLang="en-US" sz="4400" b="1" dirty="0">
                <a:solidFill>
                  <a:srgbClr val="FFFF00"/>
                </a:solidFill>
                <a:latin typeface="隶书" pitchFamily="49" charset="-122"/>
                <a:ea typeface="隶书" pitchFamily="49" charset="-122"/>
              </a:rPr>
              <a:t>医院</a:t>
            </a:r>
            <a:r>
              <a:rPr lang="zh-CN" altLang="en-US" sz="4400" b="1" dirty="0" smtClean="0">
                <a:solidFill>
                  <a:srgbClr val="FFFF00"/>
                </a:solidFill>
                <a:latin typeface="隶书" pitchFamily="49" charset="-122"/>
                <a:ea typeface="隶书" pitchFamily="49" charset="-122"/>
              </a:rPr>
              <a:t>感染预防与控制</a:t>
            </a:r>
            <a:endParaRPr lang="zh-CN" altLang="en-US" sz="4400" b="1" dirty="0">
              <a:solidFill>
                <a:srgbClr val="FFFF00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6291691"/>
            <a:ext cx="9144000" cy="566309"/>
          </a:xfrm>
          <a:prstGeom prst="rect">
            <a:avLst/>
          </a:prstGeom>
          <a:noFill/>
          <a:ln>
            <a:noFill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r" fontAlgn="auto"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None/>
              <a:defRPr/>
            </a:pPr>
            <a:r>
              <a:rPr lang="zh-CN" altLang="en-US" sz="1400" dirty="0">
                <a:solidFill>
                  <a:srgbClr val="000000"/>
                </a:solidFill>
                <a:ea typeface="黑体" pitchFamily="2" charset="-122"/>
              </a:rPr>
              <a:t>                                  </a:t>
            </a:r>
            <a:r>
              <a:rPr lang="zh-CN" altLang="en-US" sz="1400" i="1" dirty="0">
                <a:solidFill>
                  <a:schemeClr val="tx1"/>
                </a:solidFill>
                <a:ea typeface="仿宋_GB2312" pitchFamily="49" charset="-122"/>
              </a:rPr>
              <a:t>医院感染质控中心</a:t>
            </a:r>
            <a:endParaRPr lang="en-US" altLang="zh-CN" sz="1400" i="1" dirty="0">
              <a:solidFill>
                <a:schemeClr val="tx1"/>
              </a:solidFill>
              <a:ea typeface="仿宋_GB2312" pitchFamily="49" charset="-122"/>
            </a:endParaRPr>
          </a:p>
          <a:p>
            <a:pPr algn="r" fontAlgn="auto"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None/>
              <a:defRPr/>
            </a:pPr>
            <a:r>
              <a:rPr lang="en-US" altLang="zh-CN" sz="1400" i="1" dirty="0">
                <a:solidFill>
                  <a:schemeClr val="tx1"/>
                </a:solidFill>
                <a:ea typeface="仿宋_GB2312" pitchFamily="49" charset="-122"/>
              </a:rPr>
              <a:t>Nosocomial Infection Quality Control Center </a:t>
            </a:r>
            <a:r>
              <a:rPr lang="en-US" altLang="zh-CN" sz="1400" i="1" dirty="0">
                <a:solidFill>
                  <a:schemeClr val="tx2">
                    <a:lumMod val="75000"/>
                  </a:schemeClr>
                </a:solidFill>
                <a:ea typeface="仿宋_GB2312" pitchFamily="49" charset="-122"/>
              </a:rPr>
              <a:t>                                   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55576" cy="87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0" dist="139700" dir="18840000" sx="82000" sy="82000" algn="ctr" rotWithShape="0">
              <a:srgbClr val="000000">
                <a:alpha val="62000"/>
              </a:srgbClr>
            </a:outerShdw>
          </a:effectLst>
          <a:scene3d>
            <a:camera prst="orthographicFront"/>
            <a:lightRig rig="threePt" dir="t"/>
          </a:scene3d>
          <a:sp3d prstMaterial="matte">
            <a:bevelT w="273050" h="146050"/>
            <a:bevelB w="88900" h="203200" prst="cross"/>
          </a:sp3d>
        </p:spPr>
      </p:pic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827088" y="304800"/>
            <a:ext cx="6811962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None/>
            </a:pPr>
            <a:r>
              <a:rPr lang="zh-CN" altLang="en-US" sz="1400" i="1" dirty="0">
                <a:latin typeface="Calibri" pitchFamily="34" charset="0"/>
                <a:ea typeface="仿宋_GB2312"/>
                <a:cs typeface="仿宋_GB2312"/>
              </a:rPr>
              <a:t>首都医科大学附属北京佑安医院</a:t>
            </a:r>
          </a:p>
          <a:p>
            <a:pPr>
              <a:spcBef>
                <a:spcPct val="20000"/>
              </a:spcBef>
              <a:buClr>
                <a:schemeClr val="tx1"/>
              </a:buClr>
              <a:buNone/>
            </a:pPr>
            <a:r>
              <a:rPr lang="en-US" altLang="zh-CN" sz="1400" i="1" dirty="0">
                <a:latin typeface="Calibri" pitchFamily="34" charset="0"/>
                <a:ea typeface="仿宋_GB2312"/>
                <a:cs typeface="仿宋_GB2312"/>
              </a:rPr>
              <a:t>Beijing </a:t>
            </a:r>
            <a:r>
              <a:rPr lang="en-US" altLang="zh-CN" sz="1400" i="1" dirty="0" err="1">
                <a:latin typeface="Calibri" pitchFamily="34" charset="0"/>
                <a:ea typeface="仿宋_GB2312"/>
                <a:cs typeface="仿宋_GB2312"/>
              </a:rPr>
              <a:t>Youan</a:t>
            </a:r>
            <a:r>
              <a:rPr lang="en-US" altLang="zh-CN" sz="1400" i="1" dirty="0">
                <a:latin typeface="Calibri" pitchFamily="34" charset="0"/>
                <a:ea typeface="仿宋_GB2312"/>
                <a:cs typeface="仿宋_GB2312"/>
              </a:rPr>
              <a:t> Hospital, Capital Medical University</a:t>
            </a:r>
            <a:endParaRPr lang="zh-CN" altLang="en-US" sz="14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6291691"/>
            <a:ext cx="9144000" cy="566309"/>
          </a:xfrm>
          <a:prstGeom prst="rect">
            <a:avLst/>
          </a:prstGeom>
          <a:noFill/>
          <a:ln>
            <a:noFill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r" fontAlgn="auto"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None/>
              <a:defRPr/>
            </a:pPr>
            <a:r>
              <a:rPr lang="zh-CN" altLang="en-US" sz="1400" dirty="0">
                <a:solidFill>
                  <a:srgbClr val="000000"/>
                </a:solidFill>
                <a:ea typeface="黑体" pitchFamily="2" charset="-122"/>
              </a:rPr>
              <a:t>                                  </a:t>
            </a:r>
            <a:r>
              <a:rPr lang="zh-CN" altLang="en-US" sz="1400" i="1" dirty="0">
                <a:solidFill>
                  <a:schemeClr val="tx1"/>
                </a:solidFill>
                <a:ea typeface="仿宋_GB2312" pitchFamily="49" charset="-122"/>
              </a:rPr>
              <a:t>医院感染质控中心</a:t>
            </a:r>
            <a:endParaRPr lang="en-US" altLang="zh-CN" sz="1400" i="1" dirty="0">
              <a:solidFill>
                <a:schemeClr val="tx1"/>
              </a:solidFill>
              <a:ea typeface="仿宋_GB2312" pitchFamily="49" charset="-122"/>
            </a:endParaRPr>
          </a:p>
          <a:p>
            <a:pPr algn="r" fontAlgn="auto"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None/>
              <a:defRPr/>
            </a:pPr>
            <a:r>
              <a:rPr lang="en-US" altLang="zh-CN" sz="1400" i="1" dirty="0">
                <a:solidFill>
                  <a:schemeClr val="tx1"/>
                </a:solidFill>
                <a:ea typeface="仿宋_GB2312" pitchFamily="49" charset="-122"/>
              </a:rPr>
              <a:t>Nosocomial Infection Quality Control Center </a:t>
            </a:r>
            <a:r>
              <a:rPr lang="en-US" altLang="zh-CN" sz="1400" i="1" dirty="0">
                <a:solidFill>
                  <a:schemeClr val="tx2">
                    <a:lumMod val="75000"/>
                  </a:schemeClr>
                </a:solidFill>
                <a:ea typeface="仿宋_GB2312" pitchFamily="49" charset="-122"/>
              </a:rPr>
              <a:t>                                   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55576" cy="87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0" dist="139700" dir="18840000" sx="82000" sy="82000" algn="ctr" rotWithShape="0">
              <a:srgbClr val="000000">
                <a:alpha val="62000"/>
              </a:srgbClr>
            </a:outerShdw>
          </a:effectLst>
          <a:scene3d>
            <a:camera prst="orthographicFront"/>
            <a:lightRig rig="threePt" dir="t"/>
          </a:scene3d>
          <a:sp3d prstMaterial="matte">
            <a:bevelT w="273050" h="146050"/>
            <a:bevelB w="88900" h="203200" prst="cross"/>
          </a:sp3d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27088" y="304800"/>
            <a:ext cx="6811962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None/>
            </a:pPr>
            <a:r>
              <a:rPr lang="zh-CN" altLang="en-US" sz="1400" i="1" dirty="0">
                <a:latin typeface="Calibri" pitchFamily="34" charset="0"/>
                <a:ea typeface="仿宋_GB2312"/>
                <a:cs typeface="仿宋_GB2312"/>
              </a:rPr>
              <a:t>首都医科大学附属北京佑安医院</a:t>
            </a:r>
          </a:p>
          <a:p>
            <a:pPr>
              <a:spcBef>
                <a:spcPct val="20000"/>
              </a:spcBef>
              <a:buClr>
                <a:schemeClr val="tx1"/>
              </a:buClr>
              <a:buNone/>
            </a:pPr>
            <a:r>
              <a:rPr lang="en-US" altLang="zh-CN" sz="1400" i="1" dirty="0">
                <a:latin typeface="Calibri" pitchFamily="34" charset="0"/>
                <a:ea typeface="仿宋_GB2312"/>
                <a:cs typeface="仿宋_GB2312"/>
              </a:rPr>
              <a:t>Beijing </a:t>
            </a:r>
            <a:r>
              <a:rPr lang="en-US" altLang="zh-CN" sz="1400" i="1" dirty="0" err="1">
                <a:latin typeface="Calibri" pitchFamily="34" charset="0"/>
                <a:ea typeface="仿宋_GB2312"/>
                <a:cs typeface="仿宋_GB2312"/>
              </a:rPr>
              <a:t>Youan</a:t>
            </a:r>
            <a:r>
              <a:rPr lang="en-US" altLang="zh-CN" sz="1400" i="1" dirty="0">
                <a:latin typeface="Calibri" pitchFamily="34" charset="0"/>
                <a:ea typeface="仿宋_GB2312"/>
                <a:cs typeface="仿宋_GB2312"/>
              </a:rPr>
              <a:t> Hospital, Capital Medical University</a:t>
            </a:r>
            <a:endParaRPr lang="zh-CN" altLang="en-US" sz="1400" dirty="0">
              <a:latin typeface="Calibri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827088" y="1052736"/>
            <a:ext cx="7489328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9pPr>
          </a:lstStyle>
          <a:p>
            <a:pPr marL="0" indent="0">
              <a:buNone/>
              <a:defRPr/>
            </a:pPr>
            <a:r>
              <a:rPr lang="zh-CN" altLang="en-US" sz="4400" b="1" dirty="0" smtClean="0">
                <a:solidFill>
                  <a:srgbClr val="FFFF00"/>
                </a:solidFill>
                <a:latin typeface="隶书" pitchFamily="49" charset="-122"/>
                <a:ea typeface="隶书" pitchFamily="49" charset="-122"/>
              </a:rPr>
              <a:t>流行病学</a:t>
            </a:r>
            <a:endParaRPr lang="en-US" altLang="zh-CN" sz="4400" b="1" dirty="0" smtClean="0">
              <a:solidFill>
                <a:srgbClr val="FFFF00"/>
              </a:solidFill>
              <a:latin typeface="隶书" pitchFamily="49" charset="-122"/>
              <a:ea typeface="隶书" pitchFamily="49" charset="-122"/>
            </a:endParaRPr>
          </a:p>
          <a:p>
            <a:pPr>
              <a:buClr>
                <a:srgbClr val="FF00FF"/>
              </a:buClr>
              <a:buFont typeface="Wingdings" pitchFamily="2" charset="2"/>
              <a:buChar char="Ø"/>
              <a:defRPr/>
            </a:pPr>
            <a:r>
              <a:rPr lang="zh-CN" altLang="en-US" sz="2800" b="1" dirty="0" smtClean="0">
                <a:solidFill>
                  <a:srgbClr val="00FFFF"/>
                </a:solidFill>
                <a:latin typeface="宋体" pitchFamily="2" charset="-122"/>
                <a:ea typeface="宋体" pitchFamily="2" charset="-122"/>
              </a:rPr>
              <a:t>易</a:t>
            </a:r>
            <a:r>
              <a:rPr lang="zh-CN" altLang="en-US" sz="2800" b="1" dirty="0">
                <a:solidFill>
                  <a:srgbClr val="00FFFF"/>
                </a:solidFill>
                <a:latin typeface="宋体" pitchFamily="2" charset="-122"/>
                <a:ea typeface="宋体" pitchFamily="2" charset="-122"/>
              </a:rPr>
              <a:t>感人群：人类对埃博拉病毒</a:t>
            </a:r>
            <a:r>
              <a:rPr lang="zh-CN" altLang="en-US" sz="2800" b="1" dirty="0">
                <a:solidFill>
                  <a:srgbClr val="FF00FF"/>
                </a:solidFill>
                <a:latin typeface="宋体" pitchFamily="2" charset="-122"/>
                <a:ea typeface="宋体" pitchFamily="2" charset="-122"/>
              </a:rPr>
              <a:t>普遍易感</a:t>
            </a:r>
            <a:endParaRPr lang="en-US" altLang="zh-CN" sz="2800" b="1" dirty="0">
              <a:solidFill>
                <a:srgbClr val="FF00FF"/>
              </a:solidFill>
              <a:latin typeface="宋体" pitchFamily="2" charset="-122"/>
              <a:ea typeface="宋体" pitchFamily="2" charset="-122"/>
            </a:endParaRPr>
          </a:p>
          <a:p>
            <a:pPr>
              <a:buClr>
                <a:srgbClr val="FF00FF"/>
              </a:buClr>
              <a:buFont typeface="Wingdings" pitchFamily="2" charset="2"/>
              <a:buChar char="Ø"/>
              <a:defRPr/>
            </a:pPr>
            <a:endParaRPr lang="en-US" altLang="zh-CN" sz="2800" b="1" dirty="0" smtClean="0">
              <a:solidFill>
                <a:srgbClr val="00FFFF"/>
              </a:solidFill>
              <a:latin typeface="宋体" pitchFamily="2" charset="-122"/>
              <a:ea typeface="宋体" pitchFamily="2" charset="-122"/>
            </a:endParaRPr>
          </a:p>
          <a:p>
            <a:pPr>
              <a:buClr>
                <a:srgbClr val="FF00FF"/>
              </a:buClr>
              <a:buFont typeface="Wingdings" pitchFamily="2" charset="2"/>
              <a:buChar char="Ø"/>
              <a:defRPr/>
            </a:pPr>
            <a:r>
              <a:rPr lang="zh-CN" altLang="en-US" sz="2800" b="1" dirty="0" smtClean="0">
                <a:solidFill>
                  <a:srgbClr val="00FFFF"/>
                </a:solidFill>
                <a:latin typeface="宋体" pitchFamily="2" charset="-122"/>
                <a:ea typeface="宋体" pitchFamily="2" charset="-122"/>
              </a:rPr>
              <a:t>地理分布：主要流行于</a:t>
            </a:r>
            <a:r>
              <a:rPr lang="zh-CN" altLang="en-US" sz="2800" b="1" dirty="0" smtClean="0">
                <a:solidFill>
                  <a:srgbClr val="FF00FF"/>
                </a:solidFill>
                <a:latin typeface="宋体" pitchFamily="2" charset="-122"/>
                <a:ea typeface="宋体" pitchFamily="2" charset="-122"/>
              </a:rPr>
              <a:t>非洲</a:t>
            </a:r>
            <a:r>
              <a:rPr lang="zh-CN" altLang="en-US" sz="2800" b="1" dirty="0" smtClean="0">
                <a:solidFill>
                  <a:srgbClr val="00FFFF"/>
                </a:solidFill>
                <a:latin typeface="宋体" pitchFamily="2" charset="-122"/>
                <a:ea typeface="宋体" pitchFamily="2" charset="-122"/>
              </a:rPr>
              <a:t>国家</a:t>
            </a:r>
            <a:endParaRPr lang="en-US" altLang="zh-CN" sz="2800" b="1" dirty="0" smtClean="0">
              <a:solidFill>
                <a:srgbClr val="00FFFF"/>
              </a:solidFill>
              <a:latin typeface="宋体" pitchFamily="2" charset="-122"/>
              <a:ea typeface="宋体" pitchFamily="2" charset="-122"/>
            </a:endParaRPr>
          </a:p>
          <a:p>
            <a:pPr>
              <a:buClr>
                <a:srgbClr val="FF00FF"/>
              </a:buClr>
              <a:buFont typeface="Wingdings" pitchFamily="2" charset="2"/>
              <a:buChar char="Ø"/>
              <a:defRPr/>
            </a:pPr>
            <a:endParaRPr lang="en-US" altLang="zh-CN" sz="2800" b="1" dirty="0" smtClean="0">
              <a:solidFill>
                <a:srgbClr val="00FFFF"/>
              </a:solidFill>
              <a:latin typeface="宋体" pitchFamily="2" charset="-122"/>
              <a:ea typeface="宋体" pitchFamily="2" charset="-122"/>
            </a:endParaRPr>
          </a:p>
          <a:p>
            <a:pPr>
              <a:buClr>
                <a:srgbClr val="FF00FF"/>
              </a:buClr>
              <a:buFont typeface="Wingdings" pitchFamily="2" charset="2"/>
              <a:buChar char="Ø"/>
              <a:defRPr/>
            </a:pPr>
            <a:r>
              <a:rPr lang="zh-CN" altLang="en-US" sz="2800" b="1" dirty="0" smtClean="0">
                <a:solidFill>
                  <a:srgbClr val="00FFFF"/>
                </a:solidFill>
                <a:latin typeface="宋体" pitchFamily="2" charset="-122"/>
                <a:ea typeface="宋体" pitchFamily="2" charset="-122"/>
              </a:rPr>
              <a:t>季节分布：尚未发现有明显季节性</a:t>
            </a:r>
            <a:endParaRPr lang="en-US" altLang="zh-CN" sz="2800" b="1" dirty="0" smtClean="0">
              <a:solidFill>
                <a:srgbClr val="00FFFF"/>
              </a:solidFill>
              <a:latin typeface="宋体" pitchFamily="2" charset="-122"/>
              <a:ea typeface="宋体" pitchFamily="2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7144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6291691"/>
            <a:ext cx="9144000" cy="566309"/>
          </a:xfrm>
          <a:prstGeom prst="rect">
            <a:avLst/>
          </a:prstGeom>
          <a:noFill/>
          <a:ln>
            <a:noFill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r" fontAlgn="auto"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None/>
              <a:defRPr/>
            </a:pPr>
            <a:r>
              <a:rPr lang="zh-CN" altLang="en-US" sz="1400" dirty="0">
                <a:solidFill>
                  <a:srgbClr val="000000"/>
                </a:solidFill>
                <a:ea typeface="黑体" pitchFamily="2" charset="-122"/>
              </a:rPr>
              <a:t>                                  </a:t>
            </a:r>
            <a:r>
              <a:rPr lang="zh-CN" altLang="en-US" sz="1400" i="1" dirty="0">
                <a:solidFill>
                  <a:schemeClr val="tx1"/>
                </a:solidFill>
                <a:ea typeface="仿宋_GB2312" pitchFamily="49" charset="-122"/>
              </a:rPr>
              <a:t>医院感染质控中心</a:t>
            </a:r>
            <a:endParaRPr lang="en-US" altLang="zh-CN" sz="1400" i="1" dirty="0">
              <a:solidFill>
                <a:schemeClr val="tx1"/>
              </a:solidFill>
              <a:ea typeface="仿宋_GB2312" pitchFamily="49" charset="-122"/>
            </a:endParaRPr>
          </a:p>
          <a:p>
            <a:pPr algn="r" fontAlgn="auto"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None/>
              <a:defRPr/>
            </a:pPr>
            <a:r>
              <a:rPr lang="en-US" altLang="zh-CN" sz="1400" i="1" dirty="0">
                <a:solidFill>
                  <a:schemeClr val="tx1"/>
                </a:solidFill>
                <a:ea typeface="仿宋_GB2312" pitchFamily="49" charset="-122"/>
              </a:rPr>
              <a:t>Nosocomial Infection Quality Control Center </a:t>
            </a:r>
            <a:r>
              <a:rPr lang="en-US" altLang="zh-CN" sz="1400" i="1" dirty="0">
                <a:solidFill>
                  <a:schemeClr val="tx2">
                    <a:lumMod val="75000"/>
                  </a:schemeClr>
                </a:solidFill>
                <a:ea typeface="仿宋_GB2312" pitchFamily="49" charset="-122"/>
              </a:rPr>
              <a:t>                                   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55576" cy="87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0" dist="139700" dir="18840000" sx="82000" sy="82000" algn="ctr" rotWithShape="0">
              <a:srgbClr val="000000">
                <a:alpha val="62000"/>
              </a:srgbClr>
            </a:outerShdw>
          </a:effectLst>
          <a:scene3d>
            <a:camera prst="orthographicFront"/>
            <a:lightRig rig="threePt" dir="t"/>
          </a:scene3d>
          <a:sp3d prstMaterial="matte">
            <a:bevelT w="273050" h="146050"/>
            <a:bevelB w="88900" h="203200" prst="cross"/>
          </a:sp3d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27088" y="304800"/>
            <a:ext cx="6811962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None/>
            </a:pPr>
            <a:r>
              <a:rPr lang="zh-CN" altLang="en-US" sz="1400" i="1" dirty="0">
                <a:latin typeface="Calibri" pitchFamily="34" charset="0"/>
                <a:ea typeface="仿宋_GB2312"/>
                <a:cs typeface="仿宋_GB2312"/>
              </a:rPr>
              <a:t>首都医科大学附属北京佑安医院</a:t>
            </a:r>
          </a:p>
          <a:p>
            <a:pPr>
              <a:spcBef>
                <a:spcPct val="20000"/>
              </a:spcBef>
              <a:buClr>
                <a:schemeClr val="tx1"/>
              </a:buClr>
              <a:buNone/>
            </a:pPr>
            <a:r>
              <a:rPr lang="en-US" altLang="zh-CN" sz="1400" i="1" dirty="0">
                <a:latin typeface="Calibri" pitchFamily="34" charset="0"/>
                <a:ea typeface="仿宋_GB2312"/>
                <a:cs typeface="仿宋_GB2312"/>
              </a:rPr>
              <a:t>Beijing </a:t>
            </a:r>
            <a:r>
              <a:rPr lang="en-US" altLang="zh-CN" sz="1400" i="1" dirty="0" err="1">
                <a:latin typeface="Calibri" pitchFamily="34" charset="0"/>
                <a:ea typeface="仿宋_GB2312"/>
                <a:cs typeface="仿宋_GB2312"/>
              </a:rPr>
              <a:t>Youan</a:t>
            </a:r>
            <a:r>
              <a:rPr lang="en-US" altLang="zh-CN" sz="1400" i="1" dirty="0">
                <a:latin typeface="Calibri" pitchFamily="34" charset="0"/>
                <a:ea typeface="仿宋_GB2312"/>
                <a:cs typeface="仿宋_GB2312"/>
              </a:rPr>
              <a:t> Hospital, Capital Medical University</a:t>
            </a:r>
            <a:endParaRPr lang="zh-CN" altLang="en-US" sz="1400" dirty="0">
              <a:latin typeface="Calibri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827088" y="1052736"/>
            <a:ext cx="7489328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9pPr>
          </a:lstStyle>
          <a:p>
            <a:pPr marL="0" indent="0">
              <a:buNone/>
              <a:defRPr/>
            </a:pPr>
            <a:r>
              <a:rPr lang="zh-CN" altLang="en-US" sz="4400" b="1" dirty="0">
                <a:solidFill>
                  <a:srgbClr val="FFFF00"/>
                </a:solidFill>
                <a:latin typeface="隶书" pitchFamily="49" charset="-122"/>
                <a:ea typeface="隶书" pitchFamily="49" charset="-122"/>
              </a:rPr>
              <a:t>临床表现</a:t>
            </a:r>
            <a:endParaRPr lang="en-US" altLang="zh-CN" sz="4400" b="1" dirty="0" smtClean="0">
              <a:solidFill>
                <a:srgbClr val="FFFF00"/>
              </a:solidFill>
              <a:latin typeface="隶书" pitchFamily="49" charset="-122"/>
              <a:ea typeface="隶书" pitchFamily="49" charset="-122"/>
            </a:endParaRPr>
          </a:p>
          <a:p>
            <a:pPr>
              <a:buClr>
                <a:srgbClr val="FF00FF"/>
              </a:buClr>
              <a:buFont typeface="Wingdings" pitchFamily="2" charset="2"/>
              <a:buChar char="Ø"/>
              <a:defRPr/>
            </a:pPr>
            <a:r>
              <a:rPr lang="zh-CN" altLang="en-US" sz="2800" b="1" dirty="0" smtClean="0">
                <a:solidFill>
                  <a:srgbClr val="00FFFF"/>
                </a:solidFill>
                <a:latin typeface="宋体" pitchFamily="2" charset="-122"/>
                <a:ea typeface="宋体" pitchFamily="2" charset="-122"/>
              </a:rPr>
              <a:t>潜伏期：</a:t>
            </a:r>
            <a:r>
              <a:rPr lang="en-US" altLang="zh-CN" sz="2800" b="1" dirty="0" smtClean="0">
                <a:solidFill>
                  <a:srgbClr val="00FFFF"/>
                </a:solidFill>
                <a:latin typeface="宋体" pitchFamily="2" charset="-122"/>
                <a:ea typeface="宋体" pitchFamily="2" charset="-122"/>
              </a:rPr>
              <a:t>2-21</a:t>
            </a:r>
            <a:r>
              <a:rPr lang="zh-CN" altLang="en-US" sz="2800" b="1" dirty="0" smtClean="0">
                <a:solidFill>
                  <a:srgbClr val="00FFFF"/>
                </a:solidFill>
                <a:latin typeface="宋体" pitchFamily="2" charset="-122"/>
                <a:ea typeface="宋体" pitchFamily="2" charset="-122"/>
              </a:rPr>
              <a:t>天，潜伏期未发现传染性</a:t>
            </a:r>
            <a:endParaRPr lang="en-US" altLang="zh-CN" sz="2800" b="1" dirty="0">
              <a:solidFill>
                <a:srgbClr val="00FFFF"/>
              </a:solidFill>
              <a:latin typeface="宋体" pitchFamily="2" charset="-122"/>
              <a:ea typeface="宋体" pitchFamily="2" charset="-122"/>
            </a:endParaRPr>
          </a:p>
          <a:p>
            <a:pPr>
              <a:buClr>
                <a:srgbClr val="FF00FF"/>
              </a:buClr>
              <a:buFont typeface="Wingdings" pitchFamily="2" charset="2"/>
              <a:buChar char="Ø"/>
              <a:defRPr/>
            </a:pPr>
            <a:endParaRPr lang="en-US" altLang="zh-CN" sz="2800" b="1" dirty="0" smtClean="0">
              <a:solidFill>
                <a:srgbClr val="00FFFF"/>
              </a:solidFill>
              <a:latin typeface="宋体" pitchFamily="2" charset="-122"/>
              <a:ea typeface="宋体" pitchFamily="2" charset="-122"/>
            </a:endParaRPr>
          </a:p>
          <a:p>
            <a:pPr>
              <a:buClr>
                <a:srgbClr val="FF00FF"/>
              </a:buClr>
              <a:buFont typeface="Wingdings" pitchFamily="2" charset="2"/>
              <a:buChar char="Ø"/>
              <a:defRPr/>
            </a:pPr>
            <a:r>
              <a:rPr lang="zh-CN" altLang="en-US" sz="2800" b="1" dirty="0">
                <a:solidFill>
                  <a:srgbClr val="00FFFF"/>
                </a:solidFill>
                <a:latin typeface="宋体" pitchFamily="2" charset="-122"/>
                <a:ea typeface="宋体" pitchFamily="2" charset="-122"/>
              </a:rPr>
              <a:t>临床</a:t>
            </a:r>
            <a:r>
              <a:rPr lang="zh-CN" altLang="en-US" sz="2800" b="1" dirty="0" smtClean="0">
                <a:solidFill>
                  <a:srgbClr val="00FFFF"/>
                </a:solidFill>
                <a:latin typeface="宋体" pitchFamily="2" charset="-122"/>
                <a:ea typeface="宋体" pitchFamily="2" charset="-122"/>
              </a:rPr>
              <a:t>表现：急起高热、极度乏力、肌肉疼痛、头痛、咽痛，随后出现呕吐、腹泻、皮疹、肝肾功能受损，重症患者可出现出血表现</a:t>
            </a:r>
            <a:endParaRPr lang="en-US" altLang="zh-CN" sz="2800" b="1" dirty="0" smtClean="0">
              <a:solidFill>
                <a:srgbClr val="00FFFF"/>
              </a:solidFill>
              <a:latin typeface="宋体" pitchFamily="2" charset="-122"/>
              <a:ea typeface="宋体" pitchFamily="2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8970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6291691"/>
            <a:ext cx="9144000" cy="566309"/>
          </a:xfrm>
          <a:prstGeom prst="rect">
            <a:avLst/>
          </a:prstGeom>
          <a:noFill/>
          <a:ln>
            <a:noFill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r" fontAlgn="auto"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None/>
              <a:defRPr/>
            </a:pPr>
            <a:r>
              <a:rPr lang="zh-CN" altLang="en-US" sz="1400" dirty="0">
                <a:solidFill>
                  <a:srgbClr val="000000"/>
                </a:solidFill>
                <a:ea typeface="黑体" pitchFamily="2" charset="-122"/>
              </a:rPr>
              <a:t>                                  </a:t>
            </a:r>
            <a:r>
              <a:rPr lang="zh-CN" altLang="en-US" sz="1400" i="1" dirty="0">
                <a:solidFill>
                  <a:schemeClr val="tx1"/>
                </a:solidFill>
                <a:ea typeface="仿宋_GB2312" pitchFamily="49" charset="-122"/>
              </a:rPr>
              <a:t>医院感染质控中心</a:t>
            </a:r>
            <a:endParaRPr lang="en-US" altLang="zh-CN" sz="1400" i="1" dirty="0">
              <a:solidFill>
                <a:schemeClr val="tx1"/>
              </a:solidFill>
              <a:ea typeface="仿宋_GB2312" pitchFamily="49" charset="-122"/>
            </a:endParaRPr>
          </a:p>
          <a:p>
            <a:pPr algn="r" fontAlgn="auto"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None/>
              <a:defRPr/>
            </a:pPr>
            <a:r>
              <a:rPr lang="en-US" altLang="zh-CN" sz="1400" i="1" dirty="0">
                <a:solidFill>
                  <a:schemeClr val="tx1"/>
                </a:solidFill>
                <a:ea typeface="仿宋_GB2312" pitchFamily="49" charset="-122"/>
              </a:rPr>
              <a:t>Nosocomial Infection Quality Control Center </a:t>
            </a:r>
            <a:r>
              <a:rPr lang="en-US" altLang="zh-CN" sz="1400" i="1" dirty="0">
                <a:solidFill>
                  <a:schemeClr val="tx2">
                    <a:lumMod val="75000"/>
                  </a:schemeClr>
                </a:solidFill>
                <a:ea typeface="仿宋_GB2312" pitchFamily="49" charset="-122"/>
              </a:rPr>
              <a:t>                                   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55576" cy="87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0" dist="139700" dir="18840000" sx="82000" sy="82000" algn="ctr" rotWithShape="0">
              <a:srgbClr val="000000">
                <a:alpha val="62000"/>
              </a:srgbClr>
            </a:outerShdw>
          </a:effectLst>
          <a:scene3d>
            <a:camera prst="orthographicFront"/>
            <a:lightRig rig="threePt" dir="t"/>
          </a:scene3d>
          <a:sp3d prstMaterial="matte">
            <a:bevelT w="273050" h="146050"/>
            <a:bevelB w="88900" h="203200" prst="cross"/>
          </a:sp3d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27088" y="304800"/>
            <a:ext cx="6811962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None/>
            </a:pPr>
            <a:r>
              <a:rPr lang="zh-CN" altLang="en-US" sz="1400" i="1" dirty="0">
                <a:latin typeface="Calibri" pitchFamily="34" charset="0"/>
                <a:ea typeface="仿宋_GB2312"/>
                <a:cs typeface="仿宋_GB2312"/>
              </a:rPr>
              <a:t>首都医科大学附属北京佑安医院</a:t>
            </a:r>
          </a:p>
          <a:p>
            <a:pPr>
              <a:spcBef>
                <a:spcPct val="20000"/>
              </a:spcBef>
              <a:buClr>
                <a:schemeClr val="tx1"/>
              </a:buClr>
              <a:buNone/>
            </a:pPr>
            <a:r>
              <a:rPr lang="en-US" altLang="zh-CN" sz="1400" i="1" dirty="0">
                <a:latin typeface="Calibri" pitchFamily="34" charset="0"/>
                <a:ea typeface="仿宋_GB2312"/>
                <a:cs typeface="仿宋_GB2312"/>
              </a:rPr>
              <a:t>Beijing </a:t>
            </a:r>
            <a:r>
              <a:rPr lang="en-US" altLang="zh-CN" sz="1400" i="1" dirty="0" err="1">
                <a:latin typeface="Calibri" pitchFamily="34" charset="0"/>
                <a:ea typeface="仿宋_GB2312"/>
                <a:cs typeface="仿宋_GB2312"/>
              </a:rPr>
              <a:t>Youan</a:t>
            </a:r>
            <a:r>
              <a:rPr lang="en-US" altLang="zh-CN" sz="1400" i="1" dirty="0">
                <a:latin typeface="Calibri" pitchFamily="34" charset="0"/>
                <a:ea typeface="仿宋_GB2312"/>
                <a:cs typeface="仿宋_GB2312"/>
              </a:rPr>
              <a:t> Hospital, Capital Medical University</a:t>
            </a:r>
            <a:endParaRPr lang="zh-CN" altLang="en-US" sz="1400" dirty="0">
              <a:latin typeface="Calibri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827088" y="1052736"/>
            <a:ext cx="7489328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9pPr>
          </a:lstStyle>
          <a:p>
            <a:pPr marL="0" indent="0">
              <a:buNone/>
              <a:defRPr/>
            </a:pPr>
            <a:r>
              <a:rPr lang="zh-CN" altLang="en-US" sz="4400" b="1" dirty="0" smtClean="0">
                <a:solidFill>
                  <a:srgbClr val="FFFF00"/>
                </a:solidFill>
                <a:latin typeface="隶书" pitchFamily="49" charset="-122"/>
                <a:ea typeface="隶书" pitchFamily="49" charset="-122"/>
              </a:rPr>
              <a:t>诊断及报告</a:t>
            </a:r>
            <a:endParaRPr lang="en-US" altLang="zh-CN" sz="4400" b="1" dirty="0" smtClean="0">
              <a:solidFill>
                <a:srgbClr val="FFFF00"/>
              </a:solidFill>
              <a:latin typeface="隶书" pitchFamily="49" charset="-122"/>
              <a:ea typeface="隶书" pitchFamily="49" charset="-122"/>
            </a:endParaRPr>
          </a:p>
          <a:p>
            <a:pPr>
              <a:buClr>
                <a:srgbClr val="FF00FF"/>
              </a:buClr>
              <a:buFont typeface="Wingdings" pitchFamily="2" charset="2"/>
              <a:buChar char="Ø"/>
              <a:defRPr/>
            </a:pPr>
            <a:r>
              <a:rPr lang="zh-CN" altLang="en-US" sz="2800" b="1" dirty="0" smtClean="0">
                <a:solidFill>
                  <a:srgbClr val="FFFF00"/>
                </a:solidFill>
                <a:latin typeface="宋体" pitchFamily="2" charset="-122"/>
                <a:ea typeface="宋体" pitchFamily="2" charset="-122"/>
              </a:rPr>
              <a:t>诊断：</a:t>
            </a:r>
            <a:r>
              <a:rPr lang="zh-CN" altLang="en-US" sz="2800" b="1" dirty="0" smtClean="0">
                <a:solidFill>
                  <a:srgbClr val="00FFFF"/>
                </a:solidFill>
                <a:latin typeface="宋体" pitchFamily="2" charset="-122"/>
                <a:ea typeface="宋体" pitchFamily="2" charset="-122"/>
              </a:rPr>
              <a:t>埃博拉病毒感染只有通过</a:t>
            </a:r>
            <a:r>
              <a:rPr lang="zh-CN" altLang="en-US" sz="2800" b="1" dirty="0" smtClean="0">
                <a:solidFill>
                  <a:srgbClr val="FF00FF"/>
                </a:solidFill>
                <a:latin typeface="宋体" pitchFamily="2" charset="-122"/>
                <a:ea typeface="宋体" pitchFamily="2" charset="-122"/>
              </a:rPr>
              <a:t>实验室检测</a:t>
            </a:r>
            <a:r>
              <a:rPr lang="zh-CN" altLang="en-US" sz="2800" b="1" dirty="0" smtClean="0">
                <a:solidFill>
                  <a:srgbClr val="00FFFF"/>
                </a:solidFill>
                <a:latin typeface="宋体" pitchFamily="2" charset="-122"/>
                <a:ea typeface="宋体" pitchFamily="2" charset="-122"/>
              </a:rPr>
              <a:t>才可确诊</a:t>
            </a:r>
            <a:endParaRPr lang="en-US" altLang="zh-CN" sz="2800" b="1" dirty="0" smtClean="0">
              <a:solidFill>
                <a:srgbClr val="00FFFF"/>
              </a:solidFill>
              <a:latin typeface="宋体" pitchFamily="2" charset="-122"/>
              <a:ea typeface="宋体" pitchFamily="2" charset="-122"/>
            </a:endParaRPr>
          </a:p>
          <a:p>
            <a:pPr>
              <a:buClr>
                <a:srgbClr val="FF00FF"/>
              </a:buClr>
              <a:buFont typeface="Wingdings" pitchFamily="2" charset="2"/>
              <a:buChar char="Ø"/>
              <a:defRPr/>
            </a:pPr>
            <a:endParaRPr lang="en-US" altLang="zh-CN" sz="2800" b="1" dirty="0">
              <a:solidFill>
                <a:srgbClr val="00FFFF"/>
              </a:solidFill>
              <a:latin typeface="宋体" pitchFamily="2" charset="-122"/>
              <a:ea typeface="宋体" pitchFamily="2" charset="-122"/>
            </a:endParaRPr>
          </a:p>
          <a:p>
            <a:pPr>
              <a:buClr>
                <a:srgbClr val="FF00FF"/>
              </a:buClr>
              <a:buFont typeface="Wingdings" pitchFamily="2" charset="2"/>
              <a:buChar char="Ø"/>
              <a:defRPr/>
            </a:pPr>
            <a:r>
              <a:rPr lang="zh-CN" altLang="en-US" sz="2800" b="1" dirty="0" smtClean="0">
                <a:solidFill>
                  <a:srgbClr val="FFFF00"/>
                </a:solidFill>
                <a:latin typeface="宋体" pitchFamily="2" charset="-122"/>
                <a:ea typeface="宋体" pitchFamily="2" charset="-122"/>
              </a:rPr>
              <a:t>报告：</a:t>
            </a:r>
            <a:r>
              <a:rPr lang="zh-CN" altLang="en-US" sz="2800" b="1" dirty="0" smtClean="0">
                <a:solidFill>
                  <a:srgbClr val="00FFFF"/>
                </a:solidFill>
                <a:latin typeface="宋体" pitchFamily="2" charset="-122"/>
                <a:ea typeface="宋体" pitchFamily="2" charset="-122"/>
              </a:rPr>
              <a:t>发现符合病例定义的疑似或确诊病例时，应在</a:t>
            </a:r>
            <a:r>
              <a:rPr lang="en-US" altLang="zh-CN" sz="2800" b="1" dirty="0" smtClean="0">
                <a:solidFill>
                  <a:srgbClr val="FFFF00"/>
                </a:solidFill>
                <a:latin typeface="宋体" pitchFamily="2" charset="-122"/>
                <a:ea typeface="宋体" pitchFamily="2" charset="-122"/>
              </a:rPr>
              <a:t>2</a:t>
            </a:r>
            <a:r>
              <a:rPr lang="zh-CN" altLang="en-US" sz="2800" b="1" dirty="0" smtClean="0">
                <a:solidFill>
                  <a:srgbClr val="FFFF00"/>
                </a:solidFill>
                <a:latin typeface="宋体" pitchFamily="2" charset="-122"/>
                <a:ea typeface="宋体" pitchFamily="2" charset="-122"/>
              </a:rPr>
              <a:t>小时之内</a:t>
            </a:r>
            <a:r>
              <a:rPr lang="zh-CN" altLang="en-US" sz="2800" b="1" dirty="0" smtClean="0">
                <a:solidFill>
                  <a:srgbClr val="00FFFF"/>
                </a:solidFill>
                <a:latin typeface="宋体" pitchFamily="2" charset="-122"/>
                <a:ea typeface="宋体" pitchFamily="2" charset="-122"/>
              </a:rPr>
              <a:t>进行网络直报并及时报告医院感染质控中心。</a:t>
            </a:r>
            <a:endParaRPr lang="en-US" altLang="zh-CN" sz="2800" b="1" dirty="0" smtClean="0">
              <a:solidFill>
                <a:srgbClr val="00FFFF"/>
              </a:solidFill>
              <a:latin typeface="宋体" pitchFamily="2" charset="-122"/>
              <a:ea typeface="宋体" pitchFamily="2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8970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6291691"/>
            <a:ext cx="9144000" cy="566309"/>
          </a:xfrm>
          <a:prstGeom prst="rect">
            <a:avLst/>
          </a:prstGeom>
          <a:noFill/>
          <a:ln>
            <a:noFill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r" fontAlgn="auto"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None/>
              <a:defRPr/>
            </a:pPr>
            <a:r>
              <a:rPr lang="zh-CN" altLang="en-US" sz="1400" dirty="0">
                <a:solidFill>
                  <a:srgbClr val="000000"/>
                </a:solidFill>
                <a:ea typeface="黑体" pitchFamily="2" charset="-122"/>
              </a:rPr>
              <a:t>                                  </a:t>
            </a:r>
            <a:r>
              <a:rPr lang="zh-CN" altLang="en-US" sz="1400" i="1" dirty="0">
                <a:solidFill>
                  <a:schemeClr val="tx1"/>
                </a:solidFill>
                <a:ea typeface="仿宋_GB2312" pitchFamily="49" charset="-122"/>
              </a:rPr>
              <a:t>医院感染质控中心</a:t>
            </a:r>
            <a:endParaRPr lang="en-US" altLang="zh-CN" sz="1400" i="1" dirty="0">
              <a:solidFill>
                <a:schemeClr val="tx1"/>
              </a:solidFill>
              <a:ea typeface="仿宋_GB2312" pitchFamily="49" charset="-122"/>
            </a:endParaRPr>
          </a:p>
          <a:p>
            <a:pPr algn="r" fontAlgn="auto"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None/>
              <a:defRPr/>
            </a:pPr>
            <a:r>
              <a:rPr lang="en-US" altLang="zh-CN" sz="1400" i="1" dirty="0">
                <a:solidFill>
                  <a:schemeClr val="tx1"/>
                </a:solidFill>
                <a:ea typeface="仿宋_GB2312" pitchFamily="49" charset="-122"/>
              </a:rPr>
              <a:t>Nosocomial Infection Quality Control Center </a:t>
            </a:r>
            <a:r>
              <a:rPr lang="en-US" altLang="zh-CN" sz="1400" i="1" dirty="0">
                <a:solidFill>
                  <a:schemeClr val="tx2">
                    <a:lumMod val="75000"/>
                  </a:schemeClr>
                </a:solidFill>
                <a:ea typeface="仿宋_GB2312" pitchFamily="49" charset="-122"/>
              </a:rPr>
              <a:t>                                   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55576" cy="87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0" dist="139700" dir="18840000" sx="82000" sy="82000" algn="ctr" rotWithShape="0">
              <a:srgbClr val="000000">
                <a:alpha val="62000"/>
              </a:srgbClr>
            </a:outerShdw>
          </a:effectLst>
          <a:scene3d>
            <a:camera prst="orthographicFront"/>
            <a:lightRig rig="threePt" dir="t"/>
          </a:scene3d>
          <a:sp3d prstMaterial="matte">
            <a:bevelT w="273050" h="146050"/>
            <a:bevelB w="88900" h="203200" prst="cross"/>
          </a:sp3d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27088" y="304800"/>
            <a:ext cx="6811962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None/>
            </a:pPr>
            <a:r>
              <a:rPr lang="zh-CN" altLang="en-US" sz="1400" i="1" dirty="0">
                <a:latin typeface="Calibri" pitchFamily="34" charset="0"/>
                <a:ea typeface="仿宋_GB2312"/>
                <a:cs typeface="仿宋_GB2312"/>
              </a:rPr>
              <a:t>首都医科大学附属北京佑安医院</a:t>
            </a:r>
          </a:p>
          <a:p>
            <a:pPr>
              <a:spcBef>
                <a:spcPct val="20000"/>
              </a:spcBef>
              <a:buClr>
                <a:schemeClr val="tx1"/>
              </a:buClr>
              <a:buNone/>
            </a:pPr>
            <a:r>
              <a:rPr lang="en-US" altLang="zh-CN" sz="1400" i="1" dirty="0">
                <a:latin typeface="Calibri" pitchFamily="34" charset="0"/>
                <a:ea typeface="仿宋_GB2312"/>
                <a:cs typeface="仿宋_GB2312"/>
              </a:rPr>
              <a:t>Beijing </a:t>
            </a:r>
            <a:r>
              <a:rPr lang="en-US" altLang="zh-CN" sz="1400" i="1" dirty="0" err="1">
                <a:latin typeface="Calibri" pitchFamily="34" charset="0"/>
                <a:ea typeface="仿宋_GB2312"/>
                <a:cs typeface="仿宋_GB2312"/>
              </a:rPr>
              <a:t>Youan</a:t>
            </a:r>
            <a:r>
              <a:rPr lang="en-US" altLang="zh-CN" sz="1400" i="1" dirty="0">
                <a:latin typeface="Calibri" pitchFamily="34" charset="0"/>
                <a:ea typeface="仿宋_GB2312"/>
                <a:cs typeface="仿宋_GB2312"/>
              </a:rPr>
              <a:t> Hospital, Capital Medical University</a:t>
            </a:r>
            <a:endParaRPr lang="zh-CN" altLang="en-US" sz="1400" dirty="0">
              <a:latin typeface="Calibri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827088" y="1052736"/>
            <a:ext cx="7489328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9pPr>
          </a:lstStyle>
          <a:p>
            <a:pPr marL="0" indent="0">
              <a:buNone/>
              <a:defRPr/>
            </a:pPr>
            <a:r>
              <a:rPr lang="zh-CN" altLang="en-US" sz="4400" b="1" dirty="0" smtClean="0">
                <a:solidFill>
                  <a:srgbClr val="FFFF00"/>
                </a:solidFill>
                <a:latin typeface="隶书" pitchFamily="49" charset="-122"/>
                <a:ea typeface="隶书" pitchFamily="49" charset="-122"/>
              </a:rPr>
              <a:t>治疗及预防</a:t>
            </a:r>
            <a:endParaRPr lang="en-US" altLang="zh-CN" sz="4400" b="1" dirty="0" smtClean="0">
              <a:solidFill>
                <a:srgbClr val="FFFF00"/>
              </a:solidFill>
              <a:latin typeface="隶书" pitchFamily="49" charset="-122"/>
              <a:ea typeface="隶书" pitchFamily="49" charset="-122"/>
            </a:endParaRPr>
          </a:p>
          <a:p>
            <a:pPr>
              <a:buClr>
                <a:srgbClr val="FF00FF"/>
              </a:buClr>
              <a:buFont typeface="Wingdings" pitchFamily="2" charset="2"/>
              <a:buChar char="Ø"/>
              <a:defRPr/>
            </a:pPr>
            <a:r>
              <a:rPr lang="zh-CN" altLang="en-US" sz="2800" b="1" dirty="0" smtClean="0">
                <a:solidFill>
                  <a:srgbClr val="FFFF00"/>
                </a:solidFill>
                <a:latin typeface="+mn-ea"/>
              </a:rPr>
              <a:t>治疗：</a:t>
            </a:r>
            <a:r>
              <a:rPr lang="zh-CN" altLang="en-US" sz="2800" b="1" dirty="0" smtClean="0">
                <a:solidFill>
                  <a:srgbClr val="00FFFF"/>
                </a:solidFill>
                <a:latin typeface="+mn-ea"/>
              </a:rPr>
              <a:t>目前尚无特效治疗方法，主要为</a:t>
            </a:r>
            <a:r>
              <a:rPr lang="zh-CN" altLang="en-US" sz="2800" b="1" dirty="0" smtClean="0">
                <a:solidFill>
                  <a:srgbClr val="FF00FF"/>
                </a:solidFill>
                <a:latin typeface="+mn-ea"/>
              </a:rPr>
              <a:t>对症支持治疗</a:t>
            </a:r>
            <a:r>
              <a:rPr lang="zh-CN" altLang="en-US" sz="2800" b="1" dirty="0" smtClean="0">
                <a:solidFill>
                  <a:srgbClr val="00FFFF"/>
                </a:solidFill>
                <a:latin typeface="+mn-ea"/>
              </a:rPr>
              <a:t>。</a:t>
            </a:r>
            <a:endParaRPr lang="en-US" altLang="zh-CN" sz="2800" b="1" dirty="0" smtClean="0">
              <a:solidFill>
                <a:srgbClr val="00FFFF"/>
              </a:solidFill>
              <a:latin typeface="+mn-ea"/>
            </a:endParaRPr>
          </a:p>
          <a:p>
            <a:pPr>
              <a:buClr>
                <a:srgbClr val="FF00FF"/>
              </a:buClr>
              <a:buFont typeface="Wingdings" pitchFamily="2" charset="2"/>
              <a:buChar char="Ø"/>
              <a:defRPr/>
            </a:pPr>
            <a:endParaRPr lang="en-US" altLang="zh-CN" sz="2800" b="1" dirty="0">
              <a:solidFill>
                <a:srgbClr val="00FFFF"/>
              </a:solidFill>
              <a:latin typeface="+mn-ea"/>
            </a:endParaRPr>
          </a:p>
          <a:p>
            <a:pPr>
              <a:buClr>
                <a:srgbClr val="FF00FF"/>
              </a:buClr>
              <a:buFont typeface="Wingdings" pitchFamily="2" charset="2"/>
              <a:buChar char="Ø"/>
              <a:defRPr/>
            </a:pPr>
            <a:r>
              <a:rPr lang="zh-CN" altLang="en-US" sz="2800" b="1" dirty="0" smtClean="0">
                <a:solidFill>
                  <a:srgbClr val="FFFF00"/>
                </a:solidFill>
                <a:latin typeface="+mn-ea"/>
              </a:rPr>
              <a:t>预防：</a:t>
            </a:r>
            <a:r>
              <a:rPr lang="zh-CN" altLang="en-US" sz="2800" b="1" dirty="0" smtClean="0">
                <a:solidFill>
                  <a:srgbClr val="00FFFF"/>
                </a:solidFill>
                <a:latin typeface="+mn-ea"/>
              </a:rPr>
              <a:t>目前尚无疫苗可预防，</a:t>
            </a:r>
            <a:r>
              <a:rPr lang="zh-CN" altLang="en-US" sz="2800" b="1" dirty="0" smtClean="0">
                <a:solidFill>
                  <a:srgbClr val="FF00FF"/>
                </a:solidFill>
                <a:latin typeface="+mn-ea"/>
              </a:rPr>
              <a:t>隔离控制传染源</a:t>
            </a:r>
            <a:r>
              <a:rPr lang="zh-CN" altLang="en-US" sz="2800" b="1" dirty="0" smtClean="0">
                <a:solidFill>
                  <a:srgbClr val="00FFFF"/>
                </a:solidFill>
                <a:latin typeface="+mn-ea"/>
              </a:rPr>
              <a:t>和</a:t>
            </a:r>
            <a:r>
              <a:rPr lang="zh-CN" altLang="en-US" sz="2800" b="1" dirty="0" smtClean="0">
                <a:solidFill>
                  <a:srgbClr val="FF00FF"/>
                </a:solidFill>
                <a:latin typeface="+mn-ea"/>
              </a:rPr>
              <a:t>加强个人防护</a:t>
            </a:r>
            <a:r>
              <a:rPr lang="zh-CN" altLang="en-US" sz="2800" b="1" dirty="0" smtClean="0">
                <a:solidFill>
                  <a:srgbClr val="00FFFF"/>
                </a:solidFill>
                <a:latin typeface="+mn-ea"/>
              </a:rPr>
              <a:t>是防控埃博拉出血热的关键。</a:t>
            </a:r>
            <a:endParaRPr lang="en-US" altLang="zh-CN" sz="2800" b="1" dirty="0" smtClean="0">
              <a:solidFill>
                <a:srgbClr val="00FFFF"/>
              </a:solidFill>
              <a:latin typeface="+mn-e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2087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827088" y="1052736"/>
            <a:ext cx="7489328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9pPr>
          </a:lstStyle>
          <a:p>
            <a:pPr marL="0" indent="0">
              <a:buNone/>
              <a:defRPr/>
            </a:pPr>
            <a:r>
              <a:rPr lang="zh-CN" altLang="en-US" sz="4400" b="1" dirty="0">
                <a:solidFill>
                  <a:srgbClr val="FFFF00"/>
                </a:solidFill>
                <a:latin typeface="隶书" pitchFamily="49" charset="-122"/>
                <a:ea typeface="隶书" pitchFamily="49" charset="-122"/>
              </a:rPr>
              <a:t>医院感染防控</a:t>
            </a: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6291691"/>
            <a:ext cx="9144000" cy="566309"/>
          </a:xfrm>
          <a:prstGeom prst="rect">
            <a:avLst/>
          </a:prstGeom>
          <a:noFill/>
          <a:ln>
            <a:noFill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r" fontAlgn="auto"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None/>
              <a:defRPr/>
            </a:pPr>
            <a:r>
              <a:rPr lang="zh-CN" altLang="en-US" sz="1400" dirty="0">
                <a:solidFill>
                  <a:srgbClr val="000000"/>
                </a:solidFill>
                <a:ea typeface="黑体" pitchFamily="2" charset="-122"/>
              </a:rPr>
              <a:t>                                  </a:t>
            </a:r>
            <a:r>
              <a:rPr lang="zh-CN" altLang="en-US" sz="1400" i="1" dirty="0">
                <a:solidFill>
                  <a:schemeClr val="tx1"/>
                </a:solidFill>
                <a:ea typeface="仿宋_GB2312" pitchFamily="49" charset="-122"/>
              </a:rPr>
              <a:t>医院感染质控中心</a:t>
            </a:r>
            <a:endParaRPr lang="en-US" altLang="zh-CN" sz="1400" i="1" dirty="0">
              <a:solidFill>
                <a:schemeClr val="tx1"/>
              </a:solidFill>
              <a:ea typeface="仿宋_GB2312" pitchFamily="49" charset="-122"/>
            </a:endParaRPr>
          </a:p>
          <a:p>
            <a:pPr algn="r" fontAlgn="auto"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None/>
              <a:defRPr/>
            </a:pPr>
            <a:r>
              <a:rPr lang="en-US" altLang="zh-CN" sz="1400" i="1" dirty="0">
                <a:solidFill>
                  <a:schemeClr val="tx1"/>
                </a:solidFill>
                <a:ea typeface="仿宋_GB2312" pitchFamily="49" charset="-122"/>
              </a:rPr>
              <a:t>Nosocomial Infection Quality Control Center </a:t>
            </a:r>
            <a:r>
              <a:rPr lang="en-US" altLang="zh-CN" sz="1400" i="1" dirty="0">
                <a:solidFill>
                  <a:schemeClr val="tx2">
                    <a:lumMod val="75000"/>
                  </a:schemeClr>
                </a:solidFill>
                <a:ea typeface="仿宋_GB2312" pitchFamily="49" charset="-122"/>
              </a:rPr>
              <a:t>                                   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755576" cy="87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0" dist="139700" dir="18840000" sx="82000" sy="82000" algn="ctr" rotWithShape="0">
              <a:srgbClr val="000000">
                <a:alpha val="62000"/>
              </a:srgbClr>
            </a:outerShdw>
          </a:effectLst>
          <a:scene3d>
            <a:camera prst="orthographicFront"/>
            <a:lightRig rig="threePt" dir="t"/>
          </a:scene3d>
          <a:sp3d prstMaterial="matte">
            <a:bevelT w="273050" h="146050"/>
            <a:bevelB w="88900" h="203200" prst="cross"/>
          </a:sp3d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27088" y="304800"/>
            <a:ext cx="6811962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None/>
            </a:pPr>
            <a:r>
              <a:rPr lang="zh-CN" altLang="en-US" sz="1400" i="1" dirty="0">
                <a:latin typeface="Calibri" pitchFamily="34" charset="0"/>
                <a:ea typeface="仿宋_GB2312"/>
                <a:cs typeface="仿宋_GB2312"/>
              </a:rPr>
              <a:t>首都医科大学附属北京佑安医院</a:t>
            </a:r>
          </a:p>
          <a:p>
            <a:pPr>
              <a:spcBef>
                <a:spcPct val="20000"/>
              </a:spcBef>
              <a:buClr>
                <a:schemeClr val="tx1"/>
              </a:buClr>
              <a:buNone/>
            </a:pPr>
            <a:r>
              <a:rPr lang="en-US" altLang="zh-CN" sz="1400" i="1" dirty="0">
                <a:latin typeface="Calibri" pitchFamily="34" charset="0"/>
                <a:ea typeface="仿宋_GB2312"/>
                <a:cs typeface="仿宋_GB2312"/>
              </a:rPr>
              <a:t>Beijing </a:t>
            </a:r>
            <a:r>
              <a:rPr lang="en-US" altLang="zh-CN" sz="1400" i="1" dirty="0" err="1">
                <a:latin typeface="Calibri" pitchFamily="34" charset="0"/>
                <a:ea typeface="仿宋_GB2312"/>
                <a:cs typeface="仿宋_GB2312"/>
              </a:rPr>
              <a:t>Youan</a:t>
            </a:r>
            <a:r>
              <a:rPr lang="en-US" altLang="zh-CN" sz="1400" i="1" dirty="0">
                <a:latin typeface="Calibri" pitchFamily="34" charset="0"/>
                <a:ea typeface="仿宋_GB2312"/>
                <a:cs typeface="仿宋_GB2312"/>
              </a:rPr>
              <a:t> Hospital, Capital Medical University</a:t>
            </a:r>
            <a:endParaRPr lang="zh-CN" altLang="en-US" sz="1400" dirty="0">
              <a:latin typeface="Calibri" pitchFamily="34" charset="0"/>
            </a:endParaRPr>
          </a:p>
        </p:txBody>
      </p:sp>
      <p:graphicFrame>
        <p:nvGraphicFramePr>
          <p:cNvPr id="7" name="图示 6"/>
          <p:cNvGraphicFramePr/>
          <p:nvPr>
            <p:extLst>
              <p:ext uri="{D42A27DB-BD31-4B8C-83A1-F6EECF244321}">
                <p14:modId xmlns="" xmlns:p14="http://schemas.microsoft.com/office/powerpoint/2010/main" val="2833546162"/>
              </p:ext>
            </p:extLst>
          </p:nvPr>
        </p:nvGraphicFramePr>
        <p:xfrm>
          <a:off x="899592" y="1700808"/>
          <a:ext cx="7272808" cy="136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8" name="圆角矩形 7"/>
          <p:cNvSpPr/>
          <p:nvPr/>
        </p:nvSpPr>
        <p:spPr bwMode="auto">
          <a:xfrm>
            <a:off x="899592" y="3233346"/>
            <a:ext cx="1872208" cy="268674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宋体" pitchFamily="2" charset="-122"/>
                <a:ea typeface="宋体" pitchFamily="2" charset="-122"/>
              </a:rPr>
              <a:t>预检分诊</a:t>
            </a:r>
            <a:endParaRPr kumimoji="0" lang="en-US" altLang="zh-CN" sz="2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宋体" pitchFamily="2" charset="-122"/>
              <a:ea typeface="宋体" pitchFamily="2" charset="-122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2800" b="1" dirty="0">
                <a:solidFill>
                  <a:srgbClr val="FFFF00"/>
                </a:solidFill>
                <a:latin typeface="宋体" pitchFamily="2" charset="-122"/>
                <a:ea typeface="宋体" pitchFamily="2" charset="-122"/>
              </a:rPr>
              <a:t>隔离</a:t>
            </a:r>
            <a:r>
              <a:rPr lang="zh-CN" altLang="en-US" sz="2800" b="1" dirty="0" smtClean="0">
                <a:solidFill>
                  <a:srgbClr val="FFFF00"/>
                </a:solidFill>
                <a:latin typeface="宋体" pitchFamily="2" charset="-122"/>
                <a:ea typeface="宋体" pitchFamily="2" charset="-122"/>
              </a:rPr>
              <a:t>患者</a:t>
            </a:r>
            <a:endParaRPr lang="en-US" altLang="zh-CN" sz="2800" b="1" dirty="0" smtClean="0">
              <a:solidFill>
                <a:srgbClr val="FFFF00"/>
              </a:solidFill>
              <a:latin typeface="宋体" pitchFamily="2" charset="-122"/>
              <a:ea typeface="宋体" pitchFamily="2" charset="-122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8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宋体" pitchFamily="2" charset="-122"/>
                <a:ea typeface="宋体" pitchFamily="2" charset="-122"/>
              </a:rPr>
              <a:t>规范</a:t>
            </a: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宋体" pitchFamily="2" charset="-122"/>
                <a:ea typeface="宋体" pitchFamily="2" charset="-122"/>
              </a:rPr>
              <a:t>转诊</a:t>
            </a:r>
            <a:endParaRPr kumimoji="0" lang="en-US" altLang="zh-CN" sz="2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宋体" pitchFamily="2" charset="-122"/>
              <a:ea typeface="宋体" pitchFamily="2" charset="-122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2800" b="1" dirty="0">
                <a:solidFill>
                  <a:srgbClr val="FFFF00"/>
                </a:solidFill>
                <a:latin typeface="宋体" pitchFamily="2" charset="-122"/>
                <a:ea typeface="宋体" pitchFamily="2" charset="-122"/>
              </a:rPr>
              <a:t>环境管理</a:t>
            </a:r>
            <a:endParaRPr kumimoji="0" lang="zh-CN" altLang="en-US" sz="2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9" name="圆角矩形 8"/>
          <p:cNvSpPr/>
          <p:nvPr/>
        </p:nvSpPr>
        <p:spPr bwMode="auto">
          <a:xfrm>
            <a:off x="3635648" y="3262536"/>
            <a:ext cx="1872208" cy="268674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宋体" pitchFamily="2" charset="-122"/>
              </a:rPr>
              <a:t>标准预防</a:t>
            </a:r>
            <a:endParaRPr kumimoji="0" lang="en-US" altLang="zh-CN" sz="2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ea typeface="宋体" pitchFamily="2" charset="-122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2800" b="1" dirty="0" smtClean="0">
                <a:solidFill>
                  <a:srgbClr val="FFFF00"/>
                </a:solidFill>
                <a:latin typeface="Arial" pitchFamily="34" charset="0"/>
                <a:ea typeface="宋体" pitchFamily="2" charset="-122"/>
              </a:rPr>
              <a:t>手卫生</a:t>
            </a:r>
            <a:endParaRPr lang="en-US" altLang="zh-CN" sz="2800" b="1" dirty="0" smtClean="0">
              <a:solidFill>
                <a:srgbClr val="FFFF00"/>
              </a:solidFill>
              <a:latin typeface="Arial" pitchFamily="34" charset="0"/>
              <a:ea typeface="宋体" pitchFamily="2" charset="-122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宋体" pitchFamily="2" charset="-122"/>
              </a:rPr>
              <a:t>环境管理</a:t>
            </a:r>
            <a:endParaRPr kumimoji="0" lang="en-US" altLang="zh-CN" sz="2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ea typeface="宋体" pitchFamily="2" charset="-122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2800" b="1" dirty="0" smtClean="0">
                <a:solidFill>
                  <a:srgbClr val="FFFF00"/>
                </a:solidFill>
                <a:latin typeface="Arial" pitchFamily="34" charset="0"/>
                <a:ea typeface="宋体" pitchFamily="2" charset="-122"/>
              </a:rPr>
              <a:t>消毒灭菌</a:t>
            </a:r>
            <a:endParaRPr kumimoji="0" lang="zh-CN" altLang="en-US" sz="2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10" name="圆角矩形 9"/>
          <p:cNvSpPr/>
          <p:nvPr/>
        </p:nvSpPr>
        <p:spPr bwMode="auto">
          <a:xfrm>
            <a:off x="6300192" y="3262536"/>
            <a:ext cx="1872208" cy="268674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宋体" pitchFamily="2" charset="-122"/>
              </a:rPr>
              <a:t>规范使用防护用品</a:t>
            </a:r>
          </a:p>
        </p:txBody>
      </p:sp>
    </p:spTree>
    <p:extLst>
      <p:ext uri="{BB962C8B-B14F-4D97-AF65-F5344CB8AC3E}">
        <p14:creationId xmlns="" xmlns:p14="http://schemas.microsoft.com/office/powerpoint/2010/main" val="407144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827088" y="1052736"/>
            <a:ext cx="7489328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9pPr>
          </a:lstStyle>
          <a:p>
            <a:pPr marL="0" indent="0">
              <a:buNone/>
              <a:defRPr/>
            </a:pPr>
            <a:r>
              <a:rPr lang="zh-CN" altLang="en-US" sz="4400" b="1" dirty="0">
                <a:solidFill>
                  <a:srgbClr val="FFFF00"/>
                </a:solidFill>
                <a:latin typeface="隶书" pitchFamily="49" charset="-122"/>
                <a:ea typeface="隶书" pitchFamily="49" charset="-122"/>
              </a:rPr>
              <a:t>医院</a:t>
            </a:r>
            <a:r>
              <a:rPr lang="zh-CN" altLang="en-US" sz="4400" b="1" dirty="0" smtClean="0">
                <a:solidFill>
                  <a:srgbClr val="FFFF00"/>
                </a:solidFill>
                <a:latin typeface="隶书" pitchFamily="49" charset="-122"/>
                <a:ea typeface="隶书" pitchFamily="49" charset="-122"/>
              </a:rPr>
              <a:t>感染预防与控制</a:t>
            </a:r>
            <a:endParaRPr lang="en-US" altLang="zh-CN" sz="4400" b="1" dirty="0" smtClean="0">
              <a:solidFill>
                <a:srgbClr val="FFFF00"/>
              </a:solidFill>
              <a:latin typeface="隶书" pitchFamily="49" charset="-122"/>
              <a:ea typeface="隶书" pitchFamily="49" charset="-122"/>
            </a:endParaRPr>
          </a:p>
          <a:p>
            <a:pPr marL="0" indent="0">
              <a:buNone/>
              <a:defRPr/>
            </a:pPr>
            <a:endParaRPr lang="zh-CN" altLang="en-US" sz="2800" b="1" dirty="0">
              <a:solidFill>
                <a:srgbClr val="00FFFF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6291691"/>
            <a:ext cx="9144000" cy="566309"/>
          </a:xfrm>
          <a:prstGeom prst="rect">
            <a:avLst/>
          </a:prstGeom>
          <a:noFill/>
          <a:ln>
            <a:noFill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r" fontAlgn="auto"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None/>
              <a:defRPr/>
            </a:pPr>
            <a:r>
              <a:rPr lang="zh-CN" altLang="en-US" sz="1400" dirty="0">
                <a:solidFill>
                  <a:srgbClr val="000000"/>
                </a:solidFill>
                <a:ea typeface="黑体" pitchFamily="2" charset="-122"/>
              </a:rPr>
              <a:t>                                  </a:t>
            </a:r>
            <a:r>
              <a:rPr lang="zh-CN" altLang="en-US" sz="1400" i="1" dirty="0">
                <a:solidFill>
                  <a:schemeClr val="tx1"/>
                </a:solidFill>
                <a:ea typeface="仿宋_GB2312" pitchFamily="49" charset="-122"/>
              </a:rPr>
              <a:t>医院感染质控中心</a:t>
            </a:r>
            <a:endParaRPr lang="en-US" altLang="zh-CN" sz="1400" i="1" dirty="0">
              <a:solidFill>
                <a:schemeClr val="tx1"/>
              </a:solidFill>
              <a:ea typeface="仿宋_GB2312" pitchFamily="49" charset="-122"/>
            </a:endParaRPr>
          </a:p>
          <a:p>
            <a:pPr algn="r" fontAlgn="auto"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None/>
              <a:defRPr/>
            </a:pPr>
            <a:r>
              <a:rPr lang="en-US" altLang="zh-CN" sz="1400" i="1" dirty="0">
                <a:solidFill>
                  <a:schemeClr val="tx1"/>
                </a:solidFill>
                <a:ea typeface="仿宋_GB2312" pitchFamily="49" charset="-122"/>
              </a:rPr>
              <a:t>Nosocomial Infection Quality Control Center </a:t>
            </a:r>
            <a:r>
              <a:rPr lang="en-US" altLang="zh-CN" sz="1400" i="1" dirty="0">
                <a:solidFill>
                  <a:schemeClr val="tx2">
                    <a:lumMod val="75000"/>
                  </a:schemeClr>
                </a:solidFill>
                <a:ea typeface="仿宋_GB2312" pitchFamily="49" charset="-122"/>
              </a:rPr>
              <a:t>                                   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755576" cy="87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0" dist="139700" dir="18840000" sx="82000" sy="82000" algn="ctr" rotWithShape="0">
              <a:srgbClr val="000000">
                <a:alpha val="62000"/>
              </a:srgbClr>
            </a:outerShdw>
          </a:effectLst>
          <a:scene3d>
            <a:camera prst="orthographicFront"/>
            <a:lightRig rig="threePt" dir="t"/>
          </a:scene3d>
          <a:sp3d prstMaterial="matte">
            <a:bevelT w="273050" h="146050"/>
            <a:bevelB w="88900" h="203200" prst="cross"/>
          </a:sp3d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27088" y="304800"/>
            <a:ext cx="6811962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None/>
            </a:pPr>
            <a:r>
              <a:rPr lang="zh-CN" altLang="en-US" sz="1400" i="1" dirty="0">
                <a:latin typeface="Calibri" pitchFamily="34" charset="0"/>
                <a:ea typeface="仿宋_GB2312"/>
                <a:cs typeface="仿宋_GB2312"/>
              </a:rPr>
              <a:t>首都医科大学附属北京佑安医院</a:t>
            </a:r>
          </a:p>
          <a:p>
            <a:pPr>
              <a:spcBef>
                <a:spcPct val="20000"/>
              </a:spcBef>
              <a:buClr>
                <a:schemeClr val="tx1"/>
              </a:buClr>
              <a:buNone/>
            </a:pPr>
            <a:r>
              <a:rPr lang="en-US" altLang="zh-CN" sz="1400" i="1" dirty="0">
                <a:latin typeface="Calibri" pitchFamily="34" charset="0"/>
                <a:ea typeface="仿宋_GB2312"/>
                <a:cs typeface="仿宋_GB2312"/>
              </a:rPr>
              <a:t>Beijing </a:t>
            </a:r>
            <a:r>
              <a:rPr lang="en-US" altLang="zh-CN" sz="1400" i="1" dirty="0" err="1">
                <a:latin typeface="Calibri" pitchFamily="34" charset="0"/>
                <a:ea typeface="仿宋_GB2312"/>
                <a:cs typeface="仿宋_GB2312"/>
              </a:rPr>
              <a:t>Youan</a:t>
            </a:r>
            <a:r>
              <a:rPr lang="en-US" altLang="zh-CN" sz="1400" i="1" dirty="0">
                <a:latin typeface="Calibri" pitchFamily="34" charset="0"/>
                <a:ea typeface="仿宋_GB2312"/>
                <a:cs typeface="仿宋_GB2312"/>
              </a:rPr>
              <a:t> Hospital, Capital Medical University</a:t>
            </a:r>
            <a:endParaRPr lang="zh-CN" altLang="en-US" sz="1400" dirty="0">
              <a:latin typeface="Calibri" pitchFamily="34" charset="0"/>
            </a:endParaRPr>
          </a:p>
        </p:txBody>
      </p:sp>
      <p:sp>
        <p:nvSpPr>
          <p:cNvPr id="6" name="圆角矩形 5"/>
          <p:cNvSpPr/>
          <p:nvPr/>
        </p:nvSpPr>
        <p:spPr bwMode="auto">
          <a:xfrm>
            <a:off x="1331640" y="2348880"/>
            <a:ext cx="1152128" cy="331236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宋体" pitchFamily="2" charset="-122"/>
              </a:rPr>
              <a:t>发</a:t>
            </a:r>
            <a:endParaRPr kumimoji="0" lang="en-US" altLang="zh-CN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ea typeface="宋体" pitchFamily="2" charset="-122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宋体" pitchFamily="2" charset="-122"/>
              </a:rPr>
              <a:t>热</a:t>
            </a:r>
            <a:endParaRPr kumimoji="0" lang="en-US" altLang="zh-CN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ea typeface="宋体" pitchFamily="2" charset="-122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宋体" pitchFamily="2" charset="-122"/>
              </a:rPr>
              <a:t>门</a:t>
            </a:r>
            <a:endParaRPr kumimoji="0" lang="en-US" altLang="zh-CN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ea typeface="宋体" pitchFamily="2" charset="-122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b="1" dirty="0">
                <a:solidFill>
                  <a:srgbClr val="FFFF00"/>
                </a:solidFill>
                <a:latin typeface="Arial" pitchFamily="34" charset="0"/>
                <a:ea typeface="宋体" pitchFamily="2" charset="-122"/>
              </a:rPr>
              <a:t>(</a:t>
            </a:r>
            <a:r>
              <a:rPr kumimoji="0" lang="zh-CN" altLang="en-US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宋体" pitchFamily="2" charset="-122"/>
              </a:rPr>
              <a:t>急</a:t>
            </a:r>
            <a:r>
              <a:rPr kumimoji="0" lang="en-US" altLang="zh-CN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宋体" pitchFamily="2" charset="-122"/>
              </a:rPr>
              <a:t>)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宋体" pitchFamily="2" charset="-122"/>
              </a:rPr>
              <a:t>诊</a:t>
            </a:r>
          </a:p>
        </p:txBody>
      </p:sp>
      <p:sp>
        <p:nvSpPr>
          <p:cNvPr id="7" name="圆角矩形 6"/>
          <p:cNvSpPr/>
          <p:nvPr/>
        </p:nvSpPr>
        <p:spPr bwMode="auto">
          <a:xfrm>
            <a:off x="2915816" y="2348880"/>
            <a:ext cx="1152128" cy="331236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宋体" pitchFamily="2" charset="-122"/>
              </a:rPr>
              <a:t>收</a:t>
            </a:r>
            <a:endParaRPr kumimoji="0" lang="en-US" altLang="zh-CN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ea typeface="宋体" pitchFamily="2" charset="-122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宋体" pitchFamily="2" charset="-122"/>
              </a:rPr>
              <a:t>治</a:t>
            </a:r>
            <a:endParaRPr kumimoji="0" lang="en-US" altLang="zh-CN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ea typeface="宋体" pitchFamily="2" charset="-122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宋体" pitchFamily="2" charset="-122"/>
              </a:rPr>
              <a:t>病</a:t>
            </a:r>
            <a:endParaRPr kumimoji="0" lang="en-US" altLang="zh-CN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ea typeface="宋体" pitchFamily="2" charset="-122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宋体" pitchFamily="2" charset="-122"/>
              </a:rPr>
              <a:t>区</a:t>
            </a:r>
          </a:p>
        </p:txBody>
      </p:sp>
      <p:sp>
        <p:nvSpPr>
          <p:cNvPr id="8" name="圆角矩形 7"/>
          <p:cNvSpPr/>
          <p:nvPr/>
        </p:nvSpPr>
        <p:spPr bwMode="auto">
          <a:xfrm>
            <a:off x="4499992" y="2328766"/>
            <a:ext cx="1152128" cy="333248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b="1" dirty="0" smtClean="0">
                <a:solidFill>
                  <a:srgbClr val="FFFF00"/>
                </a:solidFill>
                <a:latin typeface="Arial" pitchFamily="34" charset="0"/>
                <a:ea typeface="宋体" pitchFamily="2" charset="-122"/>
              </a:rPr>
              <a:t>医</a:t>
            </a:r>
            <a:endParaRPr lang="en-US" altLang="zh-CN" b="1" dirty="0" smtClean="0">
              <a:solidFill>
                <a:srgbClr val="FFFF00"/>
              </a:solidFill>
              <a:latin typeface="Arial" pitchFamily="34" charset="0"/>
              <a:ea typeface="宋体" pitchFamily="2" charset="-122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b="1" dirty="0" smtClean="0">
                <a:solidFill>
                  <a:srgbClr val="FFFF00"/>
                </a:solidFill>
                <a:latin typeface="Arial" pitchFamily="34" charset="0"/>
                <a:ea typeface="宋体" pitchFamily="2" charset="-122"/>
              </a:rPr>
              <a:t>务</a:t>
            </a:r>
            <a:endParaRPr lang="en-US" altLang="zh-CN" b="1" dirty="0" smtClean="0">
              <a:solidFill>
                <a:srgbClr val="FFFF00"/>
              </a:solidFill>
              <a:latin typeface="Arial" pitchFamily="34" charset="0"/>
              <a:ea typeface="宋体" pitchFamily="2" charset="-122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b="1" dirty="0" smtClean="0">
                <a:solidFill>
                  <a:srgbClr val="FFFF00"/>
                </a:solidFill>
                <a:latin typeface="Arial" pitchFamily="34" charset="0"/>
                <a:ea typeface="宋体" pitchFamily="2" charset="-122"/>
              </a:rPr>
              <a:t>人</a:t>
            </a:r>
            <a:endParaRPr lang="en-US" altLang="zh-CN" b="1" dirty="0" smtClean="0">
              <a:solidFill>
                <a:srgbClr val="FFFF00"/>
              </a:solidFill>
              <a:latin typeface="Arial" pitchFamily="34" charset="0"/>
              <a:ea typeface="宋体" pitchFamily="2" charset="-122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b="1" dirty="0" smtClean="0">
                <a:solidFill>
                  <a:srgbClr val="FFFF00"/>
                </a:solidFill>
                <a:latin typeface="Arial" pitchFamily="34" charset="0"/>
                <a:ea typeface="宋体" pitchFamily="2" charset="-122"/>
              </a:rPr>
              <a:t>员</a:t>
            </a:r>
            <a:endParaRPr lang="en-US" altLang="zh-CN" b="1" dirty="0" smtClean="0">
              <a:solidFill>
                <a:srgbClr val="FFFF00"/>
              </a:solidFill>
              <a:latin typeface="Arial" pitchFamily="34" charset="0"/>
              <a:ea typeface="宋体" pitchFamily="2" charset="-122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b="1" dirty="0" smtClean="0">
                <a:solidFill>
                  <a:srgbClr val="FFFF00"/>
                </a:solidFill>
                <a:latin typeface="Arial" pitchFamily="34" charset="0"/>
                <a:ea typeface="宋体" pitchFamily="2" charset="-122"/>
              </a:rPr>
              <a:t>防</a:t>
            </a:r>
            <a:endParaRPr lang="en-US" altLang="zh-CN" b="1" dirty="0" smtClean="0">
              <a:solidFill>
                <a:srgbClr val="FFFF00"/>
              </a:solidFill>
              <a:latin typeface="Arial" pitchFamily="34" charset="0"/>
              <a:ea typeface="宋体" pitchFamily="2" charset="-122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b="1" dirty="0" smtClean="0">
                <a:solidFill>
                  <a:srgbClr val="FFFF00"/>
                </a:solidFill>
                <a:latin typeface="Arial" pitchFamily="34" charset="0"/>
                <a:ea typeface="宋体" pitchFamily="2" charset="-122"/>
              </a:rPr>
              <a:t>护</a:t>
            </a:r>
            <a:endParaRPr kumimoji="0" lang="zh-CN" altLang="en-US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9" name="圆角矩形 8"/>
          <p:cNvSpPr/>
          <p:nvPr/>
        </p:nvSpPr>
        <p:spPr bwMode="auto">
          <a:xfrm>
            <a:off x="6084168" y="2348880"/>
            <a:ext cx="1152128" cy="331236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宋体" pitchFamily="2" charset="-122"/>
              </a:rPr>
              <a:t>加</a:t>
            </a:r>
            <a:endParaRPr kumimoji="0" lang="en-US" altLang="zh-CN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ea typeface="宋体" pitchFamily="2" charset="-122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宋体" pitchFamily="2" charset="-122"/>
              </a:rPr>
              <a:t>强</a:t>
            </a:r>
            <a:endParaRPr kumimoji="0" lang="en-US" altLang="zh-CN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ea typeface="宋体" pitchFamily="2" charset="-122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宋体" pitchFamily="2" charset="-122"/>
              </a:rPr>
              <a:t>患</a:t>
            </a:r>
            <a:endParaRPr kumimoji="0" lang="en-US" altLang="zh-CN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ea typeface="宋体" pitchFamily="2" charset="-122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宋体" pitchFamily="2" charset="-122"/>
              </a:rPr>
              <a:t>者</a:t>
            </a:r>
            <a:endParaRPr kumimoji="0" lang="en-US" altLang="zh-CN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ea typeface="宋体" pitchFamily="2" charset="-122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宋体" pitchFamily="2" charset="-122"/>
              </a:rPr>
              <a:t>管</a:t>
            </a:r>
            <a:endParaRPr kumimoji="0" lang="en-US" altLang="zh-CN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ea typeface="宋体" pitchFamily="2" charset="-122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宋体" pitchFamily="2" charset="-122"/>
              </a:rPr>
              <a:t>理</a:t>
            </a:r>
          </a:p>
        </p:txBody>
      </p:sp>
    </p:spTree>
    <p:extLst>
      <p:ext uri="{BB962C8B-B14F-4D97-AF65-F5344CB8AC3E}">
        <p14:creationId xmlns="" xmlns:p14="http://schemas.microsoft.com/office/powerpoint/2010/main" val="407144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827088" y="1052736"/>
            <a:ext cx="7489328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9pPr>
          </a:lstStyle>
          <a:p>
            <a:pPr marL="0" indent="0">
              <a:buNone/>
              <a:defRPr/>
            </a:pPr>
            <a:r>
              <a:rPr lang="zh-CN" altLang="en-US" sz="4400" b="1" dirty="0" smtClean="0">
                <a:solidFill>
                  <a:srgbClr val="FFFF00"/>
                </a:solidFill>
                <a:latin typeface="隶书" pitchFamily="49" charset="-122"/>
                <a:ea typeface="隶书" pitchFamily="49" charset="-122"/>
              </a:rPr>
              <a:t>发热门</a:t>
            </a:r>
            <a:r>
              <a:rPr lang="en-US" altLang="zh-CN" sz="4400" b="1" dirty="0" smtClean="0">
                <a:solidFill>
                  <a:srgbClr val="FFFF00"/>
                </a:solidFill>
                <a:latin typeface="隶书" pitchFamily="49" charset="-122"/>
                <a:ea typeface="隶书" pitchFamily="49" charset="-122"/>
              </a:rPr>
              <a:t>(</a:t>
            </a:r>
            <a:r>
              <a:rPr lang="zh-CN" altLang="en-US" sz="4400" b="1" dirty="0" smtClean="0">
                <a:solidFill>
                  <a:srgbClr val="FFFF00"/>
                </a:solidFill>
                <a:latin typeface="隶书" pitchFamily="49" charset="-122"/>
                <a:ea typeface="隶书" pitchFamily="49" charset="-122"/>
              </a:rPr>
              <a:t>急</a:t>
            </a:r>
            <a:r>
              <a:rPr lang="en-US" altLang="zh-CN" sz="4400" b="1" dirty="0" smtClean="0">
                <a:solidFill>
                  <a:srgbClr val="FFFF00"/>
                </a:solidFill>
                <a:latin typeface="隶书" pitchFamily="49" charset="-122"/>
                <a:ea typeface="隶书" pitchFamily="49" charset="-122"/>
              </a:rPr>
              <a:t>)</a:t>
            </a:r>
            <a:r>
              <a:rPr lang="zh-CN" altLang="en-US" sz="4400" b="1" dirty="0" smtClean="0">
                <a:solidFill>
                  <a:srgbClr val="FFFF00"/>
                </a:solidFill>
                <a:latin typeface="隶书" pitchFamily="49" charset="-122"/>
                <a:ea typeface="隶书" pitchFamily="49" charset="-122"/>
              </a:rPr>
              <a:t>诊</a:t>
            </a:r>
            <a:endParaRPr lang="en-US" altLang="zh-CN" sz="4400" b="1" dirty="0" smtClean="0">
              <a:solidFill>
                <a:srgbClr val="FFFF00"/>
              </a:solidFill>
              <a:latin typeface="隶书" pitchFamily="49" charset="-122"/>
              <a:ea typeface="隶书" pitchFamily="49" charset="-122"/>
            </a:endParaRPr>
          </a:p>
          <a:p>
            <a:pPr marL="0" lvl="0" indent="0">
              <a:buNone/>
              <a:defRPr/>
            </a:pPr>
            <a:r>
              <a:rPr lang="zh-CN" altLang="en-US" sz="2800" b="1" dirty="0">
                <a:solidFill>
                  <a:srgbClr val="FFFF00"/>
                </a:solidFill>
              </a:rPr>
              <a:t>工作流程和行走</a:t>
            </a:r>
            <a:r>
              <a:rPr lang="zh-CN" altLang="en-US" sz="2800" b="1" dirty="0" smtClean="0">
                <a:solidFill>
                  <a:srgbClr val="FFFF00"/>
                </a:solidFill>
              </a:rPr>
              <a:t>路线：</a:t>
            </a:r>
            <a:endParaRPr lang="en-US" altLang="zh-CN" sz="2800" b="1" dirty="0" smtClean="0">
              <a:solidFill>
                <a:srgbClr val="FFFF00"/>
              </a:solidFill>
            </a:endParaRPr>
          </a:p>
          <a:p>
            <a:pPr marL="0" indent="0">
              <a:buNone/>
              <a:defRPr/>
            </a:pPr>
            <a:r>
              <a:rPr lang="zh-CN" altLang="en-US" sz="2800" b="1" dirty="0">
                <a:solidFill>
                  <a:srgbClr val="00FFFF"/>
                </a:solidFill>
              </a:rPr>
              <a:t>符合</a:t>
            </a:r>
            <a:r>
              <a:rPr lang="en-US" altLang="zh-CN" sz="2800" b="1" dirty="0">
                <a:solidFill>
                  <a:srgbClr val="FF00FF"/>
                </a:solidFill>
              </a:rPr>
              <a:t>《</a:t>
            </a:r>
            <a:r>
              <a:rPr lang="zh-CN" altLang="en-US" sz="2800" b="1" dirty="0">
                <a:solidFill>
                  <a:srgbClr val="FF00FF"/>
                </a:solidFill>
              </a:rPr>
              <a:t>医院隔离技术规范</a:t>
            </a:r>
            <a:r>
              <a:rPr lang="en-US" altLang="zh-CN" sz="2800" b="1" dirty="0">
                <a:solidFill>
                  <a:srgbClr val="FF00FF"/>
                </a:solidFill>
              </a:rPr>
              <a:t>》</a:t>
            </a:r>
            <a:r>
              <a:rPr lang="zh-CN" altLang="en-US" sz="2800" b="1" dirty="0" smtClean="0">
                <a:solidFill>
                  <a:srgbClr val="00FFFF"/>
                </a:solidFill>
              </a:rPr>
              <a:t>要求制定工作流程，发热</a:t>
            </a:r>
            <a:r>
              <a:rPr lang="zh-CN" altLang="en-US" sz="2800" b="1" dirty="0">
                <a:solidFill>
                  <a:srgbClr val="00FFFF"/>
                </a:solidFill>
              </a:rPr>
              <a:t>患者按指定路线行走，</a:t>
            </a:r>
            <a:r>
              <a:rPr lang="zh-CN" altLang="en-US" sz="2800" b="1" dirty="0">
                <a:solidFill>
                  <a:srgbClr val="FF00FF"/>
                </a:solidFill>
              </a:rPr>
              <a:t>不与医务人员行走路线发生</a:t>
            </a:r>
            <a:r>
              <a:rPr lang="zh-CN" altLang="en-US" sz="2800" b="1" dirty="0" smtClean="0">
                <a:solidFill>
                  <a:srgbClr val="FF00FF"/>
                </a:solidFill>
              </a:rPr>
              <a:t>交叉</a:t>
            </a:r>
            <a:r>
              <a:rPr lang="zh-CN" altLang="en-US" sz="2800" b="1" dirty="0" smtClean="0">
                <a:solidFill>
                  <a:srgbClr val="00FFFF"/>
                </a:solidFill>
              </a:rPr>
              <a:t>；发现疑似或确诊患者需要</a:t>
            </a:r>
            <a:r>
              <a:rPr lang="zh-CN" altLang="en-US" sz="2800" b="1" dirty="0" smtClean="0">
                <a:solidFill>
                  <a:srgbClr val="FF00FF"/>
                </a:solidFill>
              </a:rPr>
              <a:t>转运</a:t>
            </a:r>
            <a:r>
              <a:rPr lang="zh-CN" altLang="en-US" sz="2800" b="1" dirty="0" smtClean="0">
                <a:solidFill>
                  <a:srgbClr val="00FFFF"/>
                </a:solidFill>
              </a:rPr>
              <a:t>病人时，走</a:t>
            </a:r>
            <a:r>
              <a:rPr lang="en-US" altLang="zh-CN" sz="2800" b="1" dirty="0" smtClean="0">
                <a:solidFill>
                  <a:srgbClr val="00FFFF"/>
                </a:solidFill>
              </a:rPr>
              <a:t>C</a:t>
            </a:r>
            <a:r>
              <a:rPr lang="zh-CN" altLang="en-US" sz="2800" b="1" dirty="0" smtClean="0">
                <a:solidFill>
                  <a:srgbClr val="00FFFF"/>
                </a:solidFill>
              </a:rPr>
              <a:t>楼东侧</a:t>
            </a:r>
            <a:r>
              <a:rPr lang="zh-CN" altLang="en-US" sz="2800" b="1" dirty="0" smtClean="0">
                <a:solidFill>
                  <a:srgbClr val="FF00FF"/>
                </a:solidFill>
              </a:rPr>
              <a:t>污染电梯</a:t>
            </a:r>
            <a:r>
              <a:rPr lang="zh-CN" altLang="en-US" sz="2800" b="1" dirty="0" smtClean="0">
                <a:solidFill>
                  <a:srgbClr val="00FFFF"/>
                </a:solidFill>
              </a:rPr>
              <a:t>。</a:t>
            </a:r>
            <a:endParaRPr lang="zh-CN" altLang="en-US" sz="2800" dirty="0">
              <a:solidFill>
                <a:srgbClr val="00FFFF"/>
              </a:solidFill>
            </a:endParaRPr>
          </a:p>
          <a:p>
            <a:pPr marL="0" indent="0">
              <a:buNone/>
              <a:defRPr/>
            </a:pPr>
            <a:endParaRPr lang="en-US" altLang="zh-CN" sz="2800" b="1" dirty="0" smtClean="0">
              <a:solidFill>
                <a:srgbClr val="FFFF00"/>
              </a:solidFill>
            </a:endParaRPr>
          </a:p>
          <a:p>
            <a:pPr marL="0" indent="0">
              <a:buNone/>
              <a:defRPr/>
            </a:pPr>
            <a:r>
              <a:rPr lang="zh-CN" altLang="en-US" sz="2800" b="1" dirty="0" smtClean="0">
                <a:solidFill>
                  <a:srgbClr val="FFFF00"/>
                </a:solidFill>
              </a:rPr>
              <a:t>消毒</a:t>
            </a:r>
            <a:r>
              <a:rPr lang="zh-CN" altLang="en-US" sz="2800" b="1" dirty="0">
                <a:solidFill>
                  <a:srgbClr val="FFFF00"/>
                </a:solidFill>
              </a:rPr>
              <a:t>用品和防护</a:t>
            </a:r>
            <a:r>
              <a:rPr lang="zh-CN" altLang="en-US" sz="2800" b="1" dirty="0" smtClean="0">
                <a:solidFill>
                  <a:srgbClr val="FFFF00"/>
                </a:solidFill>
              </a:rPr>
              <a:t>用品：</a:t>
            </a:r>
            <a:endParaRPr lang="zh-CN" altLang="en-US" sz="2800" b="1" dirty="0">
              <a:solidFill>
                <a:srgbClr val="FFFF00"/>
              </a:solidFill>
            </a:endParaRPr>
          </a:p>
          <a:p>
            <a:pPr marL="0" indent="0">
              <a:buNone/>
              <a:defRPr/>
            </a:pPr>
            <a:r>
              <a:rPr lang="zh-CN" altLang="en-US" sz="2800" b="1" dirty="0">
                <a:solidFill>
                  <a:srgbClr val="00FFFF"/>
                </a:solidFill>
              </a:rPr>
              <a:t>配备数量充足、符合要求的消毒用品和防护用品。</a:t>
            </a:r>
          </a:p>
          <a:p>
            <a:pPr marL="0" lvl="0" indent="0">
              <a:buNone/>
              <a:defRPr/>
            </a:pPr>
            <a:endParaRPr lang="zh-CN" altLang="en-US" sz="2800" dirty="0">
              <a:solidFill>
                <a:srgbClr val="FFFF00"/>
              </a:solidFill>
            </a:endParaRPr>
          </a:p>
          <a:p>
            <a:pPr marL="0" indent="0">
              <a:buNone/>
              <a:defRPr/>
            </a:pPr>
            <a:endParaRPr lang="zh-CN" altLang="en-US" sz="2800" b="1" dirty="0">
              <a:solidFill>
                <a:srgbClr val="00FFFF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6291691"/>
            <a:ext cx="9144000" cy="566309"/>
          </a:xfrm>
          <a:prstGeom prst="rect">
            <a:avLst/>
          </a:prstGeom>
          <a:noFill/>
          <a:ln>
            <a:noFill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r" fontAlgn="auto"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None/>
              <a:defRPr/>
            </a:pPr>
            <a:r>
              <a:rPr lang="zh-CN" altLang="en-US" sz="1400" dirty="0">
                <a:solidFill>
                  <a:srgbClr val="000000"/>
                </a:solidFill>
                <a:ea typeface="黑体" pitchFamily="2" charset="-122"/>
              </a:rPr>
              <a:t>                                  </a:t>
            </a:r>
            <a:r>
              <a:rPr lang="zh-CN" altLang="en-US" sz="1400" i="1" dirty="0">
                <a:solidFill>
                  <a:schemeClr val="tx1"/>
                </a:solidFill>
                <a:ea typeface="仿宋_GB2312" pitchFamily="49" charset="-122"/>
              </a:rPr>
              <a:t>医院感染质控中心</a:t>
            </a:r>
            <a:endParaRPr lang="en-US" altLang="zh-CN" sz="1400" i="1" dirty="0">
              <a:solidFill>
                <a:schemeClr val="tx1"/>
              </a:solidFill>
              <a:ea typeface="仿宋_GB2312" pitchFamily="49" charset="-122"/>
            </a:endParaRPr>
          </a:p>
          <a:p>
            <a:pPr algn="r" fontAlgn="auto"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None/>
              <a:defRPr/>
            </a:pPr>
            <a:r>
              <a:rPr lang="en-US" altLang="zh-CN" sz="1400" i="1" dirty="0">
                <a:solidFill>
                  <a:schemeClr val="tx1"/>
                </a:solidFill>
                <a:ea typeface="仿宋_GB2312" pitchFamily="49" charset="-122"/>
              </a:rPr>
              <a:t>Nosocomial Infection Quality Control Center </a:t>
            </a:r>
            <a:r>
              <a:rPr lang="en-US" altLang="zh-CN" sz="1400" i="1" dirty="0">
                <a:solidFill>
                  <a:schemeClr val="tx2">
                    <a:lumMod val="75000"/>
                  </a:schemeClr>
                </a:solidFill>
                <a:ea typeface="仿宋_GB2312" pitchFamily="49" charset="-122"/>
              </a:rPr>
              <a:t>                                   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755576" cy="87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0" dist="139700" dir="18840000" sx="82000" sy="82000" algn="ctr" rotWithShape="0">
              <a:srgbClr val="000000">
                <a:alpha val="62000"/>
              </a:srgbClr>
            </a:outerShdw>
          </a:effectLst>
          <a:scene3d>
            <a:camera prst="orthographicFront"/>
            <a:lightRig rig="threePt" dir="t"/>
          </a:scene3d>
          <a:sp3d prstMaterial="matte">
            <a:bevelT w="273050" h="146050"/>
            <a:bevelB w="88900" h="203200" prst="cross"/>
          </a:sp3d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27088" y="304800"/>
            <a:ext cx="6811962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None/>
            </a:pPr>
            <a:r>
              <a:rPr lang="zh-CN" altLang="en-US" sz="1400" i="1" dirty="0">
                <a:latin typeface="Calibri" pitchFamily="34" charset="0"/>
                <a:ea typeface="仿宋_GB2312"/>
                <a:cs typeface="仿宋_GB2312"/>
              </a:rPr>
              <a:t>首都医科大学附属北京佑安医院</a:t>
            </a:r>
          </a:p>
          <a:p>
            <a:pPr>
              <a:spcBef>
                <a:spcPct val="20000"/>
              </a:spcBef>
              <a:buClr>
                <a:schemeClr val="tx1"/>
              </a:buClr>
              <a:buNone/>
            </a:pPr>
            <a:r>
              <a:rPr lang="en-US" altLang="zh-CN" sz="1400" i="1" dirty="0">
                <a:latin typeface="Calibri" pitchFamily="34" charset="0"/>
                <a:ea typeface="仿宋_GB2312"/>
                <a:cs typeface="仿宋_GB2312"/>
              </a:rPr>
              <a:t>Beijing </a:t>
            </a:r>
            <a:r>
              <a:rPr lang="en-US" altLang="zh-CN" sz="1400" i="1" dirty="0" err="1">
                <a:latin typeface="Calibri" pitchFamily="34" charset="0"/>
                <a:ea typeface="仿宋_GB2312"/>
                <a:cs typeface="仿宋_GB2312"/>
              </a:rPr>
              <a:t>Youan</a:t>
            </a:r>
            <a:r>
              <a:rPr lang="en-US" altLang="zh-CN" sz="1400" i="1" dirty="0">
                <a:latin typeface="Calibri" pitchFamily="34" charset="0"/>
                <a:ea typeface="仿宋_GB2312"/>
                <a:cs typeface="仿宋_GB2312"/>
              </a:rPr>
              <a:t> Hospital, Capital Medical University</a:t>
            </a:r>
            <a:endParaRPr lang="zh-CN" altLang="en-US" sz="1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6557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827088" y="1052736"/>
            <a:ext cx="7489328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9pPr>
          </a:lstStyle>
          <a:p>
            <a:pPr marL="0" indent="0">
              <a:buNone/>
              <a:defRPr/>
            </a:pPr>
            <a:r>
              <a:rPr lang="zh-CN" altLang="en-US" sz="4400" b="1" dirty="0" smtClean="0">
                <a:solidFill>
                  <a:srgbClr val="FFFF00"/>
                </a:solidFill>
                <a:latin typeface="隶书" pitchFamily="49" charset="-122"/>
                <a:ea typeface="隶书" pitchFamily="49" charset="-122"/>
              </a:rPr>
              <a:t>发热门</a:t>
            </a:r>
            <a:r>
              <a:rPr lang="en-US" altLang="zh-CN" sz="4400" b="1" dirty="0" smtClean="0">
                <a:solidFill>
                  <a:srgbClr val="FFFF00"/>
                </a:solidFill>
                <a:latin typeface="隶书" pitchFamily="49" charset="-122"/>
                <a:ea typeface="隶书" pitchFamily="49" charset="-122"/>
              </a:rPr>
              <a:t>(</a:t>
            </a:r>
            <a:r>
              <a:rPr lang="zh-CN" altLang="en-US" sz="4400" b="1" dirty="0" smtClean="0">
                <a:solidFill>
                  <a:srgbClr val="FFFF00"/>
                </a:solidFill>
                <a:latin typeface="隶书" pitchFamily="49" charset="-122"/>
                <a:ea typeface="隶书" pitchFamily="49" charset="-122"/>
              </a:rPr>
              <a:t>急</a:t>
            </a:r>
            <a:r>
              <a:rPr lang="en-US" altLang="zh-CN" sz="4400" b="1" dirty="0" smtClean="0">
                <a:solidFill>
                  <a:srgbClr val="FFFF00"/>
                </a:solidFill>
                <a:latin typeface="隶书" pitchFamily="49" charset="-122"/>
                <a:ea typeface="隶书" pitchFamily="49" charset="-122"/>
              </a:rPr>
              <a:t>)</a:t>
            </a:r>
            <a:r>
              <a:rPr lang="zh-CN" altLang="en-US" sz="4400" b="1" dirty="0" smtClean="0">
                <a:solidFill>
                  <a:srgbClr val="FFFF00"/>
                </a:solidFill>
                <a:latin typeface="隶书" pitchFamily="49" charset="-122"/>
                <a:ea typeface="隶书" pitchFamily="49" charset="-122"/>
              </a:rPr>
              <a:t>诊</a:t>
            </a:r>
            <a:endParaRPr lang="en-US" altLang="zh-CN" sz="4400" b="1" dirty="0" smtClean="0">
              <a:solidFill>
                <a:srgbClr val="FFFF00"/>
              </a:solidFill>
              <a:latin typeface="隶书" pitchFamily="49" charset="-122"/>
              <a:ea typeface="隶书" pitchFamily="49" charset="-122"/>
            </a:endParaRPr>
          </a:p>
          <a:p>
            <a:pPr marL="0" lvl="0" indent="0">
              <a:buNone/>
              <a:defRPr/>
            </a:pPr>
            <a:r>
              <a:rPr lang="zh-CN" altLang="en-US" sz="2800" b="1" dirty="0" smtClean="0">
                <a:solidFill>
                  <a:srgbClr val="FFFF00"/>
                </a:solidFill>
              </a:rPr>
              <a:t>消毒、隔离和防护</a:t>
            </a:r>
            <a:endParaRPr lang="zh-CN" altLang="en-US" sz="2800" b="1" dirty="0">
              <a:solidFill>
                <a:srgbClr val="FFFF00"/>
              </a:solidFill>
            </a:endParaRPr>
          </a:p>
          <a:p>
            <a:pPr marL="0" lvl="0" indent="0">
              <a:buClr>
                <a:srgbClr val="FF00FF"/>
              </a:buClr>
              <a:buNone/>
              <a:defRPr/>
            </a:pPr>
            <a:r>
              <a:rPr lang="zh-CN" altLang="en-US" sz="2800" b="1" dirty="0" smtClean="0">
                <a:solidFill>
                  <a:srgbClr val="FFFF00"/>
                </a:solidFill>
                <a:latin typeface="宋体" pitchFamily="2" charset="-122"/>
                <a:ea typeface="宋体" pitchFamily="2" charset="-122"/>
              </a:rPr>
              <a:t>消毒：</a:t>
            </a:r>
            <a:endParaRPr lang="en-US" altLang="zh-CN" sz="2800" b="1" dirty="0" smtClean="0">
              <a:solidFill>
                <a:srgbClr val="FFFF00"/>
              </a:solidFill>
              <a:latin typeface="宋体" pitchFamily="2" charset="-122"/>
              <a:ea typeface="宋体" pitchFamily="2" charset="-122"/>
            </a:endParaRPr>
          </a:p>
          <a:p>
            <a:pPr lvl="0">
              <a:buClr>
                <a:srgbClr val="FF00FF"/>
              </a:buClr>
              <a:buFont typeface="Wingdings" pitchFamily="2" charset="2"/>
              <a:buChar char="Ø"/>
              <a:defRPr/>
            </a:pPr>
            <a:r>
              <a:rPr lang="zh-CN" altLang="en-US" sz="2800" b="1" dirty="0" smtClean="0">
                <a:solidFill>
                  <a:srgbClr val="00FFFF"/>
                </a:solidFill>
                <a:latin typeface="宋体" pitchFamily="2" charset="-122"/>
                <a:ea typeface="宋体" pitchFamily="2" charset="-122"/>
              </a:rPr>
              <a:t>疑似或确诊患者的</a:t>
            </a:r>
            <a:r>
              <a:rPr lang="zh-CN" altLang="en-US" sz="2800" b="1" dirty="0">
                <a:solidFill>
                  <a:srgbClr val="00FFFF"/>
                </a:solidFill>
                <a:latin typeface="宋体" pitchFamily="2" charset="-122"/>
                <a:ea typeface="宋体" pitchFamily="2" charset="-122"/>
              </a:rPr>
              <a:t>分泌物、</a:t>
            </a:r>
            <a:r>
              <a:rPr lang="zh-CN" altLang="en-US" sz="2800" b="1" dirty="0" smtClean="0">
                <a:solidFill>
                  <a:srgbClr val="00FFFF"/>
                </a:solidFill>
                <a:latin typeface="宋体" pitchFamily="2" charset="-122"/>
                <a:ea typeface="宋体" pitchFamily="2" charset="-122"/>
              </a:rPr>
              <a:t>排泄物需进行</a:t>
            </a:r>
            <a:r>
              <a:rPr lang="zh-CN" altLang="en-US" sz="2800" b="1" dirty="0">
                <a:solidFill>
                  <a:srgbClr val="00FFFF"/>
                </a:solidFill>
                <a:latin typeface="宋体" pitchFamily="2" charset="-122"/>
                <a:ea typeface="宋体" pitchFamily="2" charset="-122"/>
              </a:rPr>
              <a:t>严格消毒、可采用</a:t>
            </a:r>
            <a:r>
              <a:rPr lang="zh-CN" altLang="en-US" sz="2800" b="1" dirty="0">
                <a:solidFill>
                  <a:srgbClr val="FF00FF"/>
                </a:solidFill>
                <a:latin typeface="宋体" pitchFamily="2" charset="-122"/>
                <a:ea typeface="宋体" pitchFamily="2" charset="-122"/>
              </a:rPr>
              <a:t>化学消毒方法</a:t>
            </a:r>
            <a:r>
              <a:rPr lang="zh-CN" altLang="en-US" sz="2800" b="1" dirty="0" smtClean="0">
                <a:solidFill>
                  <a:srgbClr val="00FFFF"/>
                </a:solidFill>
                <a:latin typeface="宋体" pitchFamily="2" charset="-122"/>
                <a:ea typeface="宋体" pitchFamily="2" charset="-122"/>
              </a:rPr>
              <a:t>处理。</a:t>
            </a:r>
            <a:endParaRPr lang="en-US" altLang="zh-CN" sz="2800" b="1" dirty="0" smtClean="0">
              <a:solidFill>
                <a:srgbClr val="00FFFF"/>
              </a:solidFill>
              <a:latin typeface="宋体" pitchFamily="2" charset="-122"/>
              <a:ea typeface="宋体" pitchFamily="2" charset="-122"/>
            </a:endParaRPr>
          </a:p>
          <a:p>
            <a:pPr lvl="0">
              <a:buClr>
                <a:srgbClr val="FF00FF"/>
              </a:buClr>
              <a:buFont typeface="Wingdings" pitchFamily="2" charset="2"/>
              <a:buChar char="Ø"/>
              <a:defRPr/>
            </a:pPr>
            <a:r>
              <a:rPr lang="zh-CN" altLang="en-US" sz="2800" b="1" dirty="0" smtClean="0">
                <a:solidFill>
                  <a:srgbClr val="00FFFF"/>
                </a:solidFill>
                <a:latin typeface="宋体" pitchFamily="2" charset="-122"/>
                <a:ea typeface="宋体" pitchFamily="2" charset="-122"/>
              </a:rPr>
              <a:t>具有</a:t>
            </a:r>
            <a:r>
              <a:rPr lang="zh-CN" altLang="en-US" sz="2800" b="1" dirty="0">
                <a:solidFill>
                  <a:srgbClr val="00FFFF"/>
                </a:solidFill>
                <a:latin typeface="宋体" pitchFamily="2" charset="-122"/>
                <a:ea typeface="宋体" pitchFamily="2" charset="-122"/>
              </a:rPr>
              <a:t>传染性的医疗污物</a:t>
            </a:r>
            <a:r>
              <a:rPr lang="zh-CN" altLang="en-US" sz="2800" b="1" dirty="0" smtClean="0">
                <a:solidFill>
                  <a:srgbClr val="00FFFF"/>
                </a:solidFill>
                <a:latin typeface="宋体" pitchFamily="2" charset="-122"/>
                <a:ea typeface="宋体" pitchFamily="2" charset="-122"/>
              </a:rPr>
              <a:t>，一次性物品</a:t>
            </a:r>
            <a:r>
              <a:rPr lang="zh-CN" altLang="en-US" sz="2800" b="1" dirty="0" smtClean="0">
                <a:solidFill>
                  <a:srgbClr val="FF00FF"/>
                </a:solidFill>
                <a:latin typeface="宋体" pitchFamily="2" charset="-122"/>
                <a:ea typeface="宋体" pitchFamily="2" charset="-122"/>
              </a:rPr>
              <a:t>焚烧</a:t>
            </a:r>
            <a:r>
              <a:rPr lang="zh-CN" altLang="en-US" sz="2800" b="1" dirty="0">
                <a:solidFill>
                  <a:srgbClr val="00FFFF"/>
                </a:solidFill>
                <a:latin typeface="宋体" pitchFamily="2" charset="-122"/>
                <a:ea typeface="宋体" pitchFamily="2" charset="-122"/>
              </a:rPr>
              <a:t>处理，复用物品</a:t>
            </a:r>
            <a:r>
              <a:rPr lang="zh-CN" altLang="en-US" sz="2800" b="1" dirty="0">
                <a:solidFill>
                  <a:srgbClr val="FF00FF"/>
                </a:solidFill>
                <a:latin typeface="宋体" pitchFamily="2" charset="-122"/>
                <a:ea typeface="宋体" pitchFamily="2" charset="-122"/>
              </a:rPr>
              <a:t>高压蒸汽灭菌</a:t>
            </a:r>
            <a:r>
              <a:rPr lang="zh-CN" altLang="en-US" sz="2800" b="1" dirty="0" smtClean="0">
                <a:solidFill>
                  <a:srgbClr val="00FFFF"/>
                </a:solidFill>
                <a:latin typeface="宋体" pitchFamily="2" charset="-122"/>
                <a:ea typeface="宋体" pitchFamily="2" charset="-122"/>
              </a:rPr>
              <a:t>处理。</a:t>
            </a:r>
            <a:endParaRPr lang="en-US" altLang="zh-CN" sz="2800" b="1" dirty="0" smtClean="0">
              <a:solidFill>
                <a:srgbClr val="00FFFF"/>
              </a:solidFill>
              <a:latin typeface="宋体" pitchFamily="2" charset="-122"/>
              <a:ea typeface="宋体" pitchFamily="2" charset="-122"/>
            </a:endParaRPr>
          </a:p>
          <a:p>
            <a:pPr lvl="0">
              <a:buClr>
                <a:srgbClr val="FF00FF"/>
              </a:buClr>
              <a:buFont typeface="Wingdings" pitchFamily="2" charset="2"/>
              <a:buChar char="Ø"/>
              <a:defRPr/>
            </a:pPr>
            <a:r>
              <a:rPr lang="zh-CN" altLang="en-US" sz="2800" b="1" dirty="0" smtClean="0">
                <a:solidFill>
                  <a:srgbClr val="00FFFF"/>
                </a:solidFill>
                <a:latin typeface="宋体" pitchFamily="2" charset="-122"/>
                <a:ea typeface="宋体" pitchFamily="2" charset="-122"/>
              </a:rPr>
              <a:t>患者所处环境，空气可用紫外线、过氧乙酸喷雾消毒，物体表面可用含氯消毒剂擦拭。</a:t>
            </a:r>
            <a:endParaRPr lang="zh-CN" altLang="en-US" sz="2800" b="1" dirty="0">
              <a:solidFill>
                <a:srgbClr val="00FFFF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6291691"/>
            <a:ext cx="9144000" cy="566309"/>
          </a:xfrm>
          <a:prstGeom prst="rect">
            <a:avLst/>
          </a:prstGeom>
          <a:noFill/>
          <a:ln>
            <a:noFill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r" fontAlgn="auto"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None/>
              <a:defRPr/>
            </a:pPr>
            <a:r>
              <a:rPr lang="zh-CN" altLang="en-US" sz="1400" dirty="0">
                <a:solidFill>
                  <a:srgbClr val="000000"/>
                </a:solidFill>
                <a:ea typeface="黑体" pitchFamily="2" charset="-122"/>
              </a:rPr>
              <a:t>                                  </a:t>
            </a:r>
            <a:r>
              <a:rPr lang="zh-CN" altLang="en-US" sz="1400" i="1" dirty="0">
                <a:solidFill>
                  <a:schemeClr val="tx1"/>
                </a:solidFill>
                <a:ea typeface="仿宋_GB2312" pitchFamily="49" charset="-122"/>
              </a:rPr>
              <a:t>医院感染质控中心</a:t>
            </a:r>
            <a:endParaRPr lang="en-US" altLang="zh-CN" sz="1400" i="1" dirty="0">
              <a:solidFill>
                <a:schemeClr val="tx1"/>
              </a:solidFill>
              <a:ea typeface="仿宋_GB2312" pitchFamily="49" charset="-122"/>
            </a:endParaRPr>
          </a:p>
          <a:p>
            <a:pPr algn="r" fontAlgn="auto"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None/>
              <a:defRPr/>
            </a:pPr>
            <a:r>
              <a:rPr lang="en-US" altLang="zh-CN" sz="1400" i="1" dirty="0">
                <a:solidFill>
                  <a:schemeClr val="tx1"/>
                </a:solidFill>
                <a:ea typeface="仿宋_GB2312" pitchFamily="49" charset="-122"/>
              </a:rPr>
              <a:t>Nosocomial Infection Quality Control Center </a:t>
            </a:r>
            <a:r>
              <a:rPr lang="en-US" altLang="zh-CN" sz="1400" i="1" dirty="0">
                <a:solidFill>
                  <a:schemeClr val="tx2">
                    <a:lumMod val="75000"/>
                  </a:schemeClr>
                </a:solidFill>
                <a:ea typeface="仿宋_GB2312" pitchFamily="49" charset="-122"/>
              </a:rPr>
              <a:t>                                   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755576" cy="87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0" dist="139700" dir="18840000" sx="82000" sy="82000" algn="ctr" rotWithShape="0">
              <a:srgbClr val="000000">
                <a:alpha val="62000"/>
              </a:srgbClr>
            </a:outerShdw>
          </a:effectLst>
          <a:scene3d>
            <a:camera prst="orthographicFront"/>
            <a:lightRig rig="threePt" dir="t"/>
          </a:scene3d>
          <a:sp3d prstMaterial="matte">
            <a:bevelT w="273050" h="146050"/>
            <a:bevelB w="88900" h="203200" prst="cross"/>
          </a:sp3d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27088" y="304800"/>
            <a:ext cx="6811962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None/>
            </a:pPr>
            <a:r>
              <a:rPr lang="zh-CN" altLang="en-US" sz="1400" i="1" dirty="0">
                <a:latin typeface="Calibri" pitchFamily="34" charset="0"/>
                <a:ea typeface="仿宋_GB2312"/>
                <a:cs typeface="仿宋_GB2312"/>
              </a:rPr>
              <a:t>首都医科大学附属北京佑安医院</a:t>
            </a:r>
          </a:p>
          <a:p>
            <a:pPr>
              <a:spcBef>
                <a:spcPct val="20000"/>
              </a:spcBef>
              <a:buClr>
                <a:schemeClr val="tx1"/>
              </a:buClr>
              <a:buNone/>
            </a:pPr>
            <a:r>
              <a:rPr lang="en-US" altLang="zh-CN" sz="1400" i="1" dirty="0">
                <a:latin typeface="Calibri" pitchFamily="34" charset="0"/>
                <a:ea typeface="仿宋_GB2312"/>
                <a:cs typeface="仿宋_GB2312"/>
              </a:rPr>
              <a:t>Beijing </a:t>
            </a:r>
            <a:r>
              <a:rPr lang="en-US" altLang="zh-CN" sz="1400" i="1" dirty="0" err="1">
                <a:latin typeface="Calibri" pitchFamily="34" charset="0"/>
                <a:ea typeface="仿宋_GB2312"/>
                <a:cs typeface="仿宋_GB2312"/>
              </a:rPr>
              <a:t>Youan</a:t>
            </a:r>
            <a:r>
              <a:rPr lang="en-US" altLang="zh-CN" sz="1400" i="1" dirty="0">
                <a:latin typeface="Calibri" pitchFamily="34" charset="0"/>
                <a:ea typeface="仿宋_GB2312"/>
                <a:cs typeface="仿宋_GB2312"/>
              </a:rPr>
              <a:t> Hospital, Capital Medical University</a:t>
            </a:r>
            <a:endParaRPr lang="zh-CN" altLang="en-US" sz="1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7712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857224" y="714356"/>
            <a:ext cx="7715304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9pPr>
          </a:lstStyle>
          <a:p>
            <a:pPr marL="0" indent="0">
              <a:buNone/>
              <a:defRPr/>
            </a:pPr>
            <a:r>
              <a:rPr lang="zh-CN" altLang="en-US" sz="4400" b="1" dirty="0" smtClean="0">
                <a:solidFill>
                  <a:srgbClr val="FFFF00"/>
                </a:solidFill>
                <a:latin typeface="隶书" pitchFamily="49" charset="-122"/>
                <a:ea typeface="隶书" pitchFamily="49" charset="-122"/>
              </a:rPr>
              <a:t>发热门</a:t>
            </a:r>
            <a:r>
              <a:rPr lang="en-US" altLang="zh-CN" sz="4400" b="1" dirty="0" smtClean="0">
                <a:solidFill>
                  <a:srgbClr val="FFFF00"/>
                </a:solidFill>
                <a:latin typeface="隶书" pitchFamily="49" charset="-122"/>
                <a:ea typeface="隶书" pitchFamily="49" charset="-122"/>
              </a:rPr>
              <a:t>(</a:t>
            </a:r>
            <a:r>
              <a:rPr lang="zh-CN" altLang="en-US" sz="4400" b="1" dirty="0" smtClean="0">
                <a:solidFill>
                  <a:srgbClr val="FFFF00"/>
                </a:solidFill>
                <a:latin typeface="隶书" pitchFamily="49" charset="-122"/>
                <a:ea typeface="隶书" pitchFamily="49" charset="-122"/>
              </a:rPr>
              <a:t>急</a:t>
            </a:r>
            <a:r>
              <a:rPr lang="en-US" altLang="zh-CN" sz="4400" b="1" dirty="0" smtClean="0">
                <a:solidFill>
                  <a:srgbClr val="FFFF00"/>
                </a:solidFill>
                <a:latin typeface="隶书" pitchFamily="49" charset="-122"/>
                <a:ea typeface="隶书" pitchFamily="49" charset="-122"/>
              </a:rPr>
              <a:t>)</a:t>
            </a:r>
            <a:r>
              <a:rPr lang="zh-CN" altLang="en-US" sz="4400" b="1" dirty="0" smtClean="0">
                <a:solidFill>
                  <a:srgbClr val="FFFF00"/>
                </a:solidFill>
                <a:latin typeface="隶书" pitchFamily="49" charset="-122"/>
                <a:ea typeface="隶书" pitchFamily="49" charset="-122"/>
              </a:rPr>
              <a:t>诊</a:t>
            </a:r>
            <a:endParaRPr lang="en-US" altLang="zh-CN" sz="4400" b="1" dirty="0" smtClean="0">
              <a:solidFill>
                <a:srgbClr val="FFFF00"/>
              </a:solidFill>
              <a:latin typeface="隶书" pitchFamily="49" charset="-122"/>
              <a:ea typeface="隶书" pitchFamily="49" charset="-122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755576" cy="87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0" dist="139700" dir="18840000" sx="82000" sy="82000" algn="ctr" rotWithShape="0">
              <a:srgbClr val="000000">
                <a:alpha val="62000"/>
              </a:srgbClr>
            </a:outerShdw>
          </a:effectLst>
          <a:scene3d>
            <a:camera prst="orthographicFront"/>
            <a:lightRig rig="threePt" dir="t"/>
          </a:scene3d>
          <a:sp3d prstMaterial="matte">
            <a:bevelT w="273050" h="146050"/>
            <a:bevelB w="88900" h="203200" prst="cross"/>
          </a:sp3d>
        </p:spPr>
      </p:pic>
      <p:graphicFrame>
        <p:nvGraphicFramePr>
          <p:cNvPr id="6" name="图示 5"/>
          <p:cNvGraphicFramePr/>
          <p:nvPr/>
        </p:nvGraphicFramePr>
        <p:xfrm>
          <a:off x="1000100" y="1857364"/>
          <a:ext cx="721523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="" xmlns:p14="http://schemas.microsoft.com/office/powerpoint/2010/main" val="77712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827088" y="1052736"/>
            <a:ext cx="7489328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9pPr>
          </a:lstStyle>
          <a:p>
            <a:pPr marL="0" indent="0">
              <a:buNone/>
              <a:defRPr/>
            </a:pPr>
            <a:r>
              <a:rPr lang="zh-CN" altLang="en-US" sz="4400" b="1" dirty="0" smtClean="0">
                <a:solidFill>
                  <a:srgbClr val="FFFF00"/>
                </a:solidFill>
                <a:latin typeface="隶书" pitchFamily="49" charset="-122"/>
                <a:ea typeface="隶书" pitchFamily="49" charset="-122"/>
              </a:rPr>
              <a:t>发热门</a:t>
            </a:r>
            <a:r>
              <a:rPr lang="en-US" altLang="zh-CN" sz="4400" b="1" dirty="0" smtClean="0">
                <a:solidFill>
                  <a:srgbClr val="FFFF00"/>
                </a:solidFill>
                <a:latin typeface="隶书" pitchFamily="49" charset="-122"/>
                <a:ea typeface="隶书" pitchFamily="49" charset="-122"/>
              </a:rPr>
              <a:t>(</a:t>
            </a:r>
            <a:r>
              <a:rPr lang="zh-CN" altLang="en-US" sz="4400" b="1" dirty="0" smtClean="0">
                <a:solidFill>
                  <a:srgbClr val="FFFF00"/>
                </a:solidFill>
                <a:latin typeface="隶书" pitchFamily="49" charset="-122"/>
                <a:ea typeface="隶书" pitchFamily="49" charset="-122"/>
              </a:rPr>
              <a:t>急</a:t>
            </a:r>
            <a:r>
              <a:rPr lang="en-US" altLang="zh-CN" sz="4400" b="1" dirty="0" smtClean="0">
                <a:solidFill>
                  <a:srgbClr val="FFFF00"/>
                </a:solidFill>
                <a:latin typeface="隶书" pitchFamily="49" charset="-122"/>
                <a:ea typeface="隶书" pitchFamily="49" charset="-122"/>
              </a:rPr>
              <a:t>)</a:t>
            </a:r>
            <a:r>
              <a:rPr lang="zh-CN" altLang="en-US" sz="4400" b="1" dirty="0" smtClean="0">
                <a:solidFill>
                  <a:srgbClr val="FFFF00"/>
                </a:solidFill>
                <a:latin typeface="隶书" pitchFamily="49" charset="-122"/>
                <a:ea typeface="隶书" pitchFamily="49" charset="-122"/>
              </a:rPr>
              <a:t>诊</a:t>
            </a:r>
            <a:endParaRPr lang="en-US" altLang="zh-CN" sz="4400" b="1" dirty="0" smtClean="0">
              <a:solidFill>
                <a:srgbClr val="FFFF00"/>
              </a:solidFill>
              <a:latin typeface="隶书" pitchFamily="49" charset="-122"/>
              <a:ea typeface="隶书" pitchFamily="49" charset="-122"/>
            </a:endParaRPr>
          </a:p>
          <a:p>
            <a:pPr marL="0" lvl="0" indent="0">
              <a:buNone/>
              <a:defRPr/>
            </a:pPr>
            <a:r>
              <a:rPr lang="zh-CN" altLang="en-US" sz="2800" b="1" dirty="0" smtClean="0">
                <a:solidFill>
                  <a:srgbClr val="FFFF00"/>
                </a:solidFill>
              </a:rPr>
              <a:t>消毒、隔离和防护</a:t>
            </a:r>
            <a:endParaRPr lang="zh-CN" altLang="en-US" sz="2800" b="1" dirty="0">
              <a:solidFill>
                <a:srgbClr val="FFFF00"/>
              </a:solidFill>
            </a:endParaRPr>
          </a:p>
          <a:p>
            <a:pPr marL="0" lvl="0" indent="0">
              <a:buClr>
                <a:srgbClr val="FF00FF"/>
              </a:buClr>
              <a:buNone/>
              <a:defRPr/>
            </a:pPr>
            <a:r>
              <a:rPr lang="zh-CN" altLang="en-US" sz="2800" b="1" dirty="0" smtClean="0">
                <a:solidFill>
                  <a:srgbClr val="FFFF00"/>
                </a:solidFill>
                <a:latin typeface="宋体" pitchFamily="2" charset="-122"/>
                <a:ea typeface="宋体" pitchFamily="2" charset="-122"/>
              </a:rPr>
              <a:t>消毒：</a:t>
            </a:r>
            <a:endParaRPr lang="en-US" altLang="zh-CN" sz="2800" b="1" dirty="0" smtClean="0">
              <a:solidFill>
                <a:srgbClr val="FFFF00"/>
              </a:solidFill>
              <a:latin typeface="宋体" pitchFamily="2" charset="-122"/>
              <a:ea typeface="宋体" pitchFamily="2" charset="-122"/>
            </a:endParaRPr>
          </a:p>
          <a:p>
            <a:pPr lvl="0">
              <a:buClr>
                <a:srgbClr val="FF00FF"/>
              </a:buClr>
              <a:buFont typeface="Wingdings" pitchFamily="2" charset="2"/>
              <a:buChar char="Ø"/>
              <a:defRPr/>
            </a:pPr>
            <a:r>
              <a:rPr lang="zh-CN" altLang="en-US" sz="2800" b="1" dirty="0" smtClean="0">
                <a:solidFill>
                  <a:srgbClr val="00FFFF"/>
                </a:solidFill>
                <a:latin typeface="宋体" pitchFamily="2" charset="-122"/>
                <a:ea typeface="宋体" pitchFamily="2" charset="-122"/>
              </a:rPr>
              <a:t>皮肤、粘膜暴露于可疑埃博拉出血热患者的体液、分泌物、排泄物时，立即用</a:t>
            </a:r>
            <a:r>
              <a:rPr lang="zh-CN" altLang="en-US" sz="2800" b="1" dirty="0" smtClean="0">
                <a:solidFill>
                  <a:srgbClr val="FF00FF"/>
                </a:solidFill>
                <a:latin typeface="宋体" pitchFamily="2" charset="-122"/>
                <a:ea typeface="宋体" pitchFamily="2" charset="-122"/>
              </a:rPr>
              <a:t>肥皂水</a:t>
            </a:r>
            <a:r>
              <a:rPr lang="zh-CN" altLang="en-US" sz="2800" b="1" dirty="0" smtClean="0">
                <a:solidFill>
                  <a:srgbClr val="00FFFF"/>
                </a:solidFill>
                <a:latin typeface="宋体" pitchFamily="2" charset="-122"/>
                <a:ea typeface="宋体" pitchFamily="2" charset="-122"/>
              </a:rPr>
              <a:t>清洗，也可用恰当的</a:t>
            </a:r>
            <a:r>
              <a:rPr lang="zh-CN" altLang="en-US" sz="2800" b="1" dirty="0" smtClean="0">
                <a:solidFill>
                  <a:srgbClr val="FF00FF"/>
                </a:solidFill>
                <a:latin typeface="宋体" pitchFamily="2" charset="-122"/>
                <a:ea typeface="宋体" pitchFamily="2" charset="-122"/>
              </a:rPr>
              <a:t>消毒剂（如</a:t>
            </a:r>
            <a:r>
              <a:rPr lang="en-US" altLang="zh-CN" sz="2800" b="1" dirty="0" smtClean="0">
                <a:solidFill>
                  <a:srgbClr val="FF00FF"/>
                </a:solidFill>
                <a:latin typeface="宋体" pitchFamily="2" charset="-122"/>
                <a:ea typeface="宋体" pitchFamily="2" charset="-122"/>
              </a:rPr>
              <a:t>0.5%</a:t>
            </a:r>
            <a:r>
              <a:rPr lang="zh-CN" altLang="en-US" sz="2800" b="1" dirty="0" smtClean="0">
                <a:solidFill>
                  <a:srgbClr val="FF00FF"/>
                </a:solidFill>
                <a:latin typeface="宋体" pitchFamily="2" charset="-122"/>
                <a:ea typeface="宋体" pitchFamily="2" charset="-122"/>
              </a:rPr>
              <a:t>碘伏）</a:t>
            </a:r>
            <a:r>
              <a:rPr lang="zh-CN" altLang="en-US" sz="2800" b="1" dirty="0" smtClean="0">
                <a:solidFill>
                  <a:srgbClr val="00FFFF"/>
                </a:solidFill>
                <a:latin typeface="宋体" pitchFamily="2" charset="-122"/>
                <a:ea typeface="宋体" pitchFamily="2" charset="-122"/>
              </a:rPr>
              <a:t>冲洗。</a:t>
            </a:r>
            <a:endParaRPr lang="en-US" altLang="zh-CN" sz="2800" b="1" dirty="0" smtClean="0">
              <a:solidFill>
                <a:srgbClr val="00FFFF"/>
              </a:solidFill>
              <a:latin typeface="宋体" pitchFamily="2" charset="-122"/>
              <a:ea typeface="宋体" pitchFamily="2" charset="-122"/>
            </a:endParaRPr>
          </a:p>
          <a:p>
            <a:pPr lvl="0">
              <a:buClr>
                <a:srgbClr val="FF00FF"/>
              </a:buClr>
              <a:buFont typeface="Wingdings" pitchFamily="2" charset="2"/>
              <a:buChar char="Ø"/>
              <a:defRPr/>
            </a:pPr>
            <a:r>
              <a:rPr lang="zh-CN" altLang="en-US" sz="2800" b="1" dirty="0">
                <a:solidFill>
                  <a:srgbClr val="00FFFF"/>
                </a:solidFill>
                <a:latin typeface="宋体" pitchFamily="2" charset="-122"/>
                <a:ea typeface="宋体" pitchFamily="2" charset="-122"/>
              </a:rPr>
              <a:t>粘膜</a:t>
            </a:r>
            <a:r>
              <a:rPr lang="zh-CN" altLang="en-US" sz="2800" b="1" dirty="0" smtClean="0">
                <a:solidFill>
                  <a:srgbClr val="00FFFF"/>
                </a:solidFill>
                <a:latin typeface="宋体" pitchFamily="2" charset="-122"/>
                <a:ea typeface="宋体" pitchFamily="2" charset="-122"/>
              </a:rPr>
              <a:t>应用大量</a:t>
            </a:r>
            <a:r>
              <a:rPr lang="zh-CN" altLang="en-US" sz="2800" b="1" dirty="0" smtClean="0">
                <a:solidFill>
                  <a:srgbClr val="FF00FF"/>
                </a:solidFill>
                <a:latin typeface="宋体" pitchFamily="2" charset="-122"/>
                <a:ea typeface="宋体" pitchFamily="2" charset="-122"/>
              </a:rPr>
              <a:t>清水</a:t>
            </a:r>
            <a:r>
              <a:rPr lang="zh-CN" altLang="en-US" sz="2800" b="1" dirty="0" smtClean="0">
                <a:solidFill>
                  <a:srgbClr val="00FFFF"/>
                </a:solidFill>
                <a:latin typeface="宋体" pitchFamily="2" charset="-122"/>
                <a:ea typeface="宋体" pitchFamily="2" charset="-122"/>
              </a:rPr>
              <a:t>或</a:t>
            </a:r>
            <a:r>
              <a:rPr lang="zh-CN" altLang="en-US" sz="2800" b="1" dirty="0" smtClean="0">
                <a:solidFill>
                  <a:srgbClr val="FF00FF"/>
                </a:solidFill>
                <a:latin typeface="宋体" pitchFamily="2" charset="-122"/>
                <a:ea typeface="宋体" pitchFamily="2" charset="-122"/>
              </a:rPr>
              <a:t>洗眼液</a:t>
            </a:r>
            <a:r>
              <a:rPr lang="zh-CN" altLang="en-US" sz="2800" b="1" dirty="0" smtClean="0">
                <a:solidFill>
                  <a:srgbClr val="00FFFF"/>
                </a:solidFill>
                <a:latin typeface="宋体" pitchFamily="2" charset="-122"/>
                <a:ea typeface="宋体" pitchFamily="2" charset="-122"/>
              </a:rPr>
              <a:t>冲洗。</a:t>
            </a:r>
            <a:endParaRPr lang="en-US" altLang="zh-CN" sz="2800" b="1" dirty="0" smtClean="0">
              <a:solidFill>
                <a:srgbClr val="00FFFF"/>
              </a:solidFill>
              <a:latin typeface="宋体" pitchFamily="2" charset="-122"/>
              <a:ea typeface="宋体" pitchFamily="2" charset="-122"/>
            </a:endParaRPr>
          </a:p>
          <a:p>
            <a:pPr lvl="0">
              <a:buClr>
                <a:srgbClr val="FF00FF"/>
              </a:buClr>
              <a:buFont typeface="Wingdings" pitchFamily="2" charset="2"/>
              <a:buChar char="Ø"/>
              <a:defRPr/>
            </a:pPr>
            <a:r>
              <a:rPr lang="zh-CN" altLang="en-US" sz="2800" b="1" dirty="0" smtClean="0">
                <a:solidFill>
                  <a:srgbClr val="00FFFF"/>
                </a:solidFill>
                <a:latin typeface="宋体" pitchFamily="2" charset="-122"/>
                <a:ea typeface="宋体" pitchFamily="2" charset="-122"/>
              </a:rPr>
              <a:t>对接触者进行</a:t>
            </a:r>
            <a:r>
              <a:rPr lang="zh-CN" altLang="en-US" sz="2800" b="1" dirty="0" smtClean="0">
                <a:solidFill>
                  <a:srgbClr val="FF00FF"/>
                </a:solidFill>
                <a:latin typeface="宋体" pitchFamily="2" charset="-122"/>
                <a:ea typeface="宋体" pitchFamily="2" charset="-122"/>
              </a:rPr>
              <a:t>医学评价</a:t>
            </a:r>
            <a:r>
              <a:rPr lang="zh-CN" altLang="en-US" sz="2800" b="1" dirty="0" smtClean="0">
                <a:solidFill>
                  <a:srgbClr val="00FFFF"/>
                </a:solidFill>
                <a:latin typeface="宋体" pitchFamily="2" charset="-122"/>
                <a:ea typeface="宋体" pitchFamily="2" charset="-122"/>
              </a:rPr>
              <a:t>和</a:t>
            </a:r>
            <a:r>
              <a:rPr lang="zh-CN" altLang="en-US" sz="2800" b="1" dirty="0" smtClean="0">
                <a:solidFill>
                  <a:srgbClr val="FF00FF"/>
                </a:solidFill>
                <a:latin typeface="宋体" pitchFamily="2" charset="-122"/>
                <a:ea typeface="宋体" pitchFamily="2" charset="-122"/>
              </a:rPr>
              <a:t>追踪观察</a:t>
            </a:r>
            <a:r>
              <a:rPr lang="zh-CN" altLang="en-US" sz="2800" b="1" dirty="0" smtClean="0">
                <a:solidFill>
                  <a:srgbClr val="00FFFF"/>
                </a:solidFill>
                <a:latin typeface="宋体" pitchFamily="2" charset="-122"/>
                <a:ea typeface="宋体" pitchFamily="2" charset="-122"/>
              </a:rPr>
              <a:t>。</a:t>
            </a:r>
            <a:endParaRPr lang="en-US" altLang="zh-CN" sz="2800" b="1" dirty="0" smtClean="0">
              <a:solidFill>
                <a:srgbClr val="00FFFF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6291691"/>
            <a:ext cx="9144000" cy="566309"/>
          </a:xfrm>
          <a:prstGeom prst="rect">
            <a:avLst/>
          </a:prstGeom>
          <a:noFill/>
          <a:ln>
            <a:noFill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r" fontAlgn="auto"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None/>
              <a:defRPr/>
            </a:pPr>
            <a:r>
              <a:rPr lang="zh-CN" altLang="en-US" sz="1400" dirty="0">
                <a:solidFill>
                  <a:srgbClr val="000000"/>
                </a:solidFill>
                <a:ea typeface="黑体" pitchFamily="2" charset="-122"/>
              </a:rPr>
              <a:t>                                  </a:t>
            </a:r>
            <a:r>
              <a:rPr lang="zh-CN" altLang="en-US" sz="1400" i="1" dirty="0">
                <a:solidFill>
                  <a:schemeClr val="tx1"/>
                </a:solidFill>
                <a:ea typeface="仿宋_GB2312" pitchFamily="49" charset="-122"/>
              </a:rPr>
              <a:t>医院感染质控中心</a:t>
            </a:r>
            <a:endParaRPr lang="en-US" altLang="zh-CN" sz="1400" i="1" dirty="0">
              <a:solidFill>
                <a:schemeClr val="tx1"/>
              </a:solidFill>
              <a:ea typeface="仿宋_GB2312" pitchFamily="49" charset="-122"/>
            </a:endParaRPr>
          </a:p>
          <a:p>
            <a:pPr algn="r" fontAlgn="auto"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None/>
              <a:defRPr/>
            </a:pPr>
            <a:r>
              <a:rPr lang="en-US" altLang="zh-CN" sz="1400" i="1" dirty="0">
                <a:solidFill>
                  <a:schemeClr val="tx1"/>
                </a:solidFill>
                <a:ea typeface="仿宋_GB2312" pitchFamily="49" charset="-122"/>
              </a:rPr>
              <a:t>Nosocomial Infection Quality Control Center </a:t>
            </a:r>
            <a:r>
              <a:rPr lang="en-US" altLang="zh-CN" sz="1400" i="1" dirty="0">
                <a:solidFill>
                  <a:schemeClr val="tx2">
                    <a:lumMod val="75000"/>
                  </a:schemeClr>
                </a:solidFill>
                <a:ea typeface="仿宋_GB2312" pitchFamily="49" charset="-122"/>
              </a:rPr>
              <a:t>                                   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755576" cy="87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0" dist="139700" dir="18840000" sx="82000" sy="82000" algn="ctr" rotWithShape="0">
              <a:srgbClr val="000000">
                <a:alpha val="62000"/>
              </a:srgbClr>
            </a:outerShdw>
          </a:effectLst>
          <a:scene3d>
            <a:camera prst="orthographicFront"/>
            <a:lightRig rig="threePt" dir="t"/>
          </a:scene3d>
          <a:sp3d prstMaterial="matte">
            <a:bevelT w="273050" h="146050"/>
            <a:bevelB w="88900" h="203200" prst="cross"/>
          </a:sp3d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27088" y="304800"/>
            <a:ext cx="6811962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None/>
            </a:pPr>
            <a:r>
              <a:rPr lang="zh-CN" altLang="en-US" sz="1400" i="1" dirty="0">
                <a:latin typeface="Calibri" pitchFamily="34" charset="0"/>
                <a:ea typeface="仿宋_GB2312"/>
                <a:cs typeface="仿宋_GB2312"/>
              </a:rPr>
              <a:t>首都医科大学附属北京佑安医院</a:t>
            </a:r>
          </a:p>
          <a:p>
            <a:pPr>
              <a:spcBef>
                <a:spcPct val="20000"/>
              </a:spcBef>
              <a:buClr>
                <a:schemeClr val="tx1"/>
              </a:buClr>
              <a:buNone/>
            </a:pPr>
            <a:r>
              <a:rPr lang="en-US" altLang="zh-CN" sz="1400" i="1" dirty="0">
                <a:latin typeface="Calibri" pitchFamily="34" charset="0"/>
                <a:ea typeface="仿宋_GB2312"/>
                <a:cs typeface="仿宋_GB2312"/>
              </a:rPr>
              <a:t>Beijing </a:t>
            </a:r>
            <a:r>
              <a:rPr lang="en-US" altLang="zh-CN" sz="1400" i="1" dirty="0" err="1">
                <a:latin typeface="Calibri" pitchFamily="34" charset="0"/>
                <a:ea typeface="仿宋_GB2312"/>
                <a:cs typeface="仿宋_GB2312"/>
              </a:rPr>
              <a:t>Youan</a:t>
            </a:r>
            <a:r>
              <a:rPr lang="en-US" altLang="zh-CN" sz="1400" i="1" dirty="0">
                <a:latin typeface="Calibri" pitchFamily="34" charset="0"/>
                <a:ea typeface="仿宋_GB2312"/>
                <a:cs typeface="仿宋_GB2312"/>
              </a:rPr>
              <a:t> Hospital, Capital Medical University</a:t>
            </a:r>
            <a:endParaRPr lang="zh-CN" altLang="en-US" sz="1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5805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827088" y="1052736"/>
            <a:ext cx="7489328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9pPr>
          </a:lstStyle>
          <a:p>
            <a:pPr marL="0" indent="0">
              <a:buNone/>
              <a:defRPr/>
            </a:pPr>
            <a:r>
              <a:rPr lang="zh-CN" altLang="en-US" sz="4400" b="1" dirty="0" smtClean="0">
                <a:solidFill>
                  <a:srgbClr val="FFFF00"/>
                </a:solidFill>
                <a:latin typeface="隶书" pitchFamily="49" charset="-122"/>
                <a:ea typeface="隶书" pitchFamily="49" charset="-122"/>
              </a:rPr>
              <a:t>前言</a:t>
            </a:r>
            <a:endParaRPr lang="en-US" altLang="zh-CN" sz="4400" b="1" dirty="0" smtClean="0">
              <a:solidFill>
                <a:srgbClr val="FFFF00"/>
              </a:solidFill>
              <a:latin typeface="隶书" pitchFamily="49" charset="-122"/>
              <a:ea typeface="隶书" pitchFamily="49" charset="-122"/>
            </a:endParaRPr>
          </a:p>
          <a:p>
            <a:pPr marL="0" indent="0">
              <a:buNone/>
              <a:defRPr/>
            </a:pPr>
            <a:r>
              <a:rPr lang="en-US" altLang="zh-CN" sz="2800" b="1" dirty="0" smtClean="0">
                <a:solidFill>
                  <a:srgbClr val="00FFFF"/>
                </a:solidFill>
                <a:latin typeface="宋体" pitchFamily="2" charset="-122"/>
                <a:ea typeface="宋体" pitchFamily="2" charset="-122"/>
              </a:rPr>
              <a:t>    2014</a:t>
            </a:r>
            <a:r>
              <a:rPr lang="zh-CN" altLang="en-US" sz="2800" b="1" dirty="0" smtClean="0">
                <a:solidFill>
                  <a:srgbClr val="00FFFF"/>
                </a:solidFill>
                <a:latin typeface="宋体" pitchFamily="2" charset="-122"/>
                <a:ea typeface="宋体" pitchFamily="2" charset="-122"/>
              </a:rPr>
              <a:t>年</a:t>
            </a:r>
            <a:r>
              <a:rPr lang="en-US" altLang="zh-CN" sz="2800" b="1" dirty="0" smtClean="0">
                <a:solidFill>
                  <a:srgbClr val="00FFFF"/>
                </a:solidFill>
                <a:latin typeface="宋体" pitchFamily="2" charset="-122"/>
                <a:ea typeface="宋体" pitchFamily="2" charset="-122"/>
              </a:rPr>
              <a:t>2</a:t>
            </a:r>
            <a:r>
              <a:rPr lang="zh-CN" altLang="en-US" sz="2800" b="1" dirty="0" smtClean="0">
                <a:solidFill>
                  <a:srgbClr val="00FFFF"/>
                </a:solidFill>
                <a:latin typeface="宋体" pitchFamily="2" charset="-122"/>
                <a:ea typeface="宋体" pitchFamily="2" charset="-122"/>
              </a:rPr>
              <a:t>月以来，西非国家发生埃博拉病毒暴发疫情，截至</a:t>
            </a:r>
            <a:r>
              <a:rPr lang="en-US" altLang="zh-CN" sz="2800" b="1" dirty="0" smtClean="0">
                <a:solidFill>
                  <a:srgbClr val="00FFFF"/>
                </a:solidFill>
                <a:latin typeface="宋体" pitchFamily="2" charset="-122"/>
                <a:ea typeface="宋体" pitchFamily="2" charset="-122"/>
              </a:rPr>
              <a:t>8</a:t>
            </a:r>
            <a:r>
              <a:rPr lang="zh-CN" altLang="en-US" sz="2800" b="1" dirty="0" smtClean="0">
                <a:solidFill>
                  <a:srgbClr val="00FFFF"/>
                </a:solidFill>
                <a:latin typeface="宋体" pitchFamily="2" charset="-122"/>
                <a:ea typeface="宋体" pitchFamily="2" charset="-122"/>
              </a:rPr>
              <a:t>月</a:t>
            </a:r>
            <a:r>
              <a:rPr lang="en-US" altLang="zh-CN" sz="2800" b="1" dirty="0" smtClean="0">
                <a:solidFill>
                  <a:srgbClr val="00FFFF"/>
                </a:solidFill>
                <a:latin typeface="宋体" pitchFamily="2" charset="-122"/>
                <a:ea typeface="宋体" pitchFamily="2" charset="-122"/>
              </a:rPr>
              <a:t>1</a:t>
            </a:r>
            <a:r>
              <a:rPr lang="zh-CN" altLang="en-US" sz="2800" b="1" dirty="0" smtClean="0">
                <a:solidFill>
                  <a:srgbClr val="00FFFF"/>
                </a:solidFill>
                <a:latin typeface="宋体" pitchFamily="2" charset="-122"/>
                <a:ea typeface="宋体" pitchFamily="2" charset="-122"/>
              </a:rPr>
              <a:t>日，共接到</a:t>
            </a:r>
            <a:r>
              <a:rPr lang="en-US" altLang="zh-CN" sz="2800" b="1" dirty="0" smtClean="0">
                <a:solidFill>
                  <a:srgbClr val="FF00FF"/>
                </a:solidFill>
                <a:latin typeface="宋体" pitchFamily="2" charset="-122"/>
                <a:ea typeface="宋体" pitchFamily="2" charset="-122"/>
              </a:rPr>
              <a:t>1603</a:t>
            </a:r>
            <a:r>
              <a:rPr lang="zh-CN" altLang="en-US" sz="2800" b="1" dirty="0" smtClean="0">
                <a:solidFill>
                  <a:srgbClr val="FF00FF"/>
                </a:solidFill>
                <a:latin typeface="宋体" pitchFamily="2" charset="-122"/>
                <a:ea typeface="宋体" pitchFamily="2" charset="-122"/>
              </a:rPr>
              <a:t>例</a:t>
            </a:r>
            <a:r>
              <a:rPr lang="zh-CN" altLang="en-US" sz="2800" b="1" dirty="0" smtClean="0">
                <a:solidFill>
                  <a:srgbClr val="00FFFF"/>
                </a:solidFill>
                <a:latin typeface="宋体" pitchFamily="2" charset="-122"/>
                <a:ea typeface="宋体" pitchFamily="2" charset="-122"/>
              </a:rPr>
              <a:t>报告病例，其中</a:t>
            </a:r>
            <a:r>
              <a:rPr lang="en-US" altLang="zh-CN" sz="2800" b="1" dirty="0" smtClean="0">
                <a:solidFill>
                  <a:srgbClr val="FF00FF"/>
                </a:solidFill>
                <a:latin typeface="宋体" pitchFamily="2" charset="-122"/>
                <a:ea typeface="宋体" pitchFamily="2" charset="-122"/>
              </a:rPr>
              <a:t>887</a:t>
            </a:r>
            <a:r>
              <a:rPr lang="zh-CN" altLang="en-US" sz="2800" b="1" dirty="0" smtClean="0">
                <a:solidFill>
                  <a:srgbClr val="FF00FF"/>
                </a:solidFill>
                <a:latin typeface="宋体" pitchFamily="2" charset="-122"/>
                <a:ea typeface="宋体" pitchFamily="2" charset="-122"/>
              </a:rPr>
              <a:t>例死亡</a:t>
            </a:r>
            <a:r>
              <a:rPr lang="zh-CN" altLang="en-US" sz="2800" b="1" dirty="0" smtClean="0">
                <a:solidFill>
                  <a:srgbClr val="00FFFF"/>
                </a:solidFill>
                <a:latin typeface="宋体" pitchFamily="2" charset="-122"/>
                <a:ea typeface="宋体" pitchFamily="2" charset="-122"/>
              </a:rPr>
              <a:t>，死亡率高达</a:t>
            </a:r>
            <a:r>
              <a:rPr lang="en-US" altLang="zh-CN" sz="2800" b="1" dirty="0" smtClean="0">
                <a:solidFill>
                  <a:srgbClr val="FF00FF"/>
                </a:solidFill>
                <a:latin typeface="宋体" pitchFamily="2" charset="-122"/>
                <a:ea typeface="宋体" pitchFamily="2" charset="-122"/>
              </a:rPr>
              <a:t>55.33%</a:t>
            </a:r>
            <a:r>
              <a:rPr lang="zh-CN" altLang="en-US" sz="2800" b="1" dirty="0" smtClean="0">
                <a:solidFill>
                  <a:srgbClr val="00FFFF"/>
                </a:solidFill>
                <a:latin typeface="宋体" pitchFamily="2" charset="-122"/>
                <a:ea typeface="宋体" pitchFamily="2" charset="-122"/>
              </a:rPr>
              <a:t>。</a:t>
            </a:r>
            <a:r>
              <a:rPr lang="en-US" altLang="zh-CN" sz="2800" b="1" dirty="0" smtClean="0">
                <a:solidFill>
                  <a:srgbClr val="FFFF00"/>
                </a:solidFill>
                <a:latin typeface="宋体" pitchFamily="2" charset="-122"/>
                <a:ea typeface="宋体" pitchFamily="2" charset="-122"/>
              </a:rPr>
              <a:t>WHO</a:t>
            </a:r>
            <a:r>
              <a:rPr lang="zh-CN" altLang="en-US" sz="2800" b="1" dirty="0" smtClean="0">
                <a:solidFill>
                  <a:srgbClr val="FFFF00"/>
                </a:solidFill>
                <a:latin typeface="宋体" pitchFamily="2" charset="-122"/>
                <a:ea typeface="宋体" pitchFamily="2" charset="-122"/>
              </a:rPr>
              <a:t>称：埃博拉病毒已失控！</a:t>
            </a:r>
            <a:endParaRPr lang="zh-CN" altLang="en-US" sz="2800" b="1" dirty="0">
              <a:solidFill>
                <a:srgbClr val="FFFF00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6291691"/>
            <a:ext cx="9144000" cy="566309"/>
          </a:xfrm>
          <a:prstGeom prst="rect">
            <a:avLst/>
          </a:prstGeom>
          <a:noFill/>
          <a:ln>
            <a:noFill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r" fontAlgn="auto"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None/>
              <a:defRPr/>
            </a:pPr>
            <a:r>
              <a:rPr lang="zh-CN" altLang="en-US" sz="1400" dirty="0">
                <a:solidFill>
                  <a:srgbClr val="000000"/>
                </a:solidFill>
                <a:ea typeface="黑体" pitchFamily="2" charset="-122"/>
              </a:rPr>
              <a:t>                                  </a:t>
            </a:r>
            <a:r>
              <a:rPr lang="zh-CN" altLang="en-US" sz="1400" i="1" dirty="0">
                <a:solidFill>
                  <a:schemeClr val="tx1"/>
                </a:solidFill>
                <a:ea typeface="仿宋_GB2312" pitchFamily="49" charset="-122"/>
              </a:rPr>
              <a:t>医院感染质控中心</a:t>
            </a:r>
            <a:endParaRPr lang="en-US" altLang="zh-CN" sz="1400" i="1" dirty="0">
              <a:solidFill>
                <a:schemeClr val="tx1"/>
              </a:solidFill>
              <a:ea typeface="仿宋_GB2312" pitchFamily="49" charset="-122"/>
            </a:endParaRPr>
          </a:p>
          <a:p>
            <a:pPr algn="r" fontAlgn="auto"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None/>
              <a:defRPr/>
            </a:pPr>
            <a:r>
              <a:rPr lang="en-US" altLang="zh-CN" sz="1400" i="1" dirty="0">
                <a:solidFill>
                  <a:schemeClr val="tx1"/>
                </a:solidFill>
                <a:ea typeface="仿宋_GB2312" pitchFamily="49" charset="-122"/>
              </a:rPr>
              <a:t>Nosocomial Infection Quality Control Center </a:t>
            </a:r>
            <a:r>
              <a:rPr lang="en-US" altLang="zh-CN" sz="1400" i="1" dirty="0">
                <a:solidFill>
                  <a:schemeClr val="tx2">
                    <a:lumMod val="75000"/>
                  </a:schemeClr>
                </a:solidFill>
                <a:ea typeface="仿宋_GB2312" pitchFamily="49" charset="-122"/>
              </a:rPr>
              <a:t>                                   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755576" cy="87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0" dist="139700" dir="18840000" sx="82000" sy="82000" algn="ctr" rotWithShape="0">
              <a:srgbClr val="000000">
                <a:alpha val="62000"/>
              </a:srgbClr>
            </a:outerShdw>
          </a:effectLst>
          <a:scene3d>
            <a:camera prst="orthographicFront"/>
            <a:lightRig rig="threePt" dir="t"/>
          </a:scene3d>
          <a:sp3d prstMaterial="matte">
            <a:bevelT w="273050" h="146050"/>
            <a:bevelB w="88900" h="203200" prst="cross"/>
          </a:sp3d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827088" y="304800"/>
            <a:ext cx="6811962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None/>
            </a:pPr>
            <a:r>
              <a:rPr lang="zh-CN" altLang="en-US" sz="1400" i="1" dirty="0">
                <a:latin typeface="Calibri" pitchFamily="34" charset="0"/>
                <a:ea typeface="仿宋_GB2312"/>
                <a:cs typeface="仿宋_GB2312"/>
              </a:rPr>
              <a:t>首都医科大学附属北京佑安医院</a:t>
            </a:r>
          </a:p>
          <a:p>
            <a:pPr>
              <a:spcBef>
                <a:spcPct val="20000"/>
              </a:spcBef>
              <a:buClr>
                <a:schemeClr val="tx1"/>
              </a:buClr>
              <a:buNone/>
            </a:pPr>
            <a:r>
              <a:rPr lang="en-US" altLang="zh-CN" sz="1400" i="1" dirty="0">
                <a:latin typeface="Calibri" pitchFamily="34" charset="0"/>
                <a:ea typeface="仿宋_GB2312"/>
                <a:cs typeface="仿宋_GB2312"/>
              </a:rPr>
              <a:t>Beijing </a:t>
            </a:r>
            <a:r>
              <a:rPr lang="en-US" altLang="zh-CN" sz="1400" i="1" dirty="0" err="1">
                <a:latin typeface="Calibri" pitchFamily="34" charset="0"/>
                <a:ea typeface="仿宋_GB2312"/>
                <a:cs typeface="仿宋_GB2312"/>
              </a:rPr>
              <a:t>Youan</a:t>
            </a:r>
            <a:r>
              <a:rPr lang="en-US" altLang="zh-CN" sz="1400" i="1" dirty="0">
                <a:latin typeface="Calibri" pitchFamily="34" charset="0"/>
                <a:ea typeface="仿宋_GB2312"/>
                <a:cs typeface="仿宋_GB2312"/>
              </a:rPr>
              <a:t> Hospital, Capital Medical University</a:t>
            </a:r>
            <a:endParaRPr lang="zh-CN" altLang="en-US" sz="1400" dirty="0"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776" y="3647332"/>
            <a:ext cx="5209952" cy="2486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95224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827088" y="1052736"/>
            <a:ext cx="7489328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9pPr>
          </a:lstStyle>
          <a:p>
            <a:pPr marL="0" indent="0">
              <a:buNone/>
              <a:defRPr/>
            </a:pPr>
            <a:r>
              <a:rPr lang="zh-CN" altLang="en-US" sz="4400" b="1" dirty="0" smtClean="0">
                <a:solidFill>
                  <a:srgbClr val="FFFF00"/>
                </a:solidFill>
                <a:latin typeface="隶书" pitchFamily="49" charset="-122"/>
                <a:ea typeface="隶书" pitchFamily="49" charset="-122"/>
              </a:rPr>
              <a:t>发热门</a:t>
            </a:r>
            <a:r>
              <a:rPr lang="en-US" altLang="zh-CN" sz="4400" b="1" dirty="0" smtClean="0">
                <a:solidFill>
                  <a:srgbClr val="FFFF00"/>
                </a:solidFill>
                <a:latin typeface="隶书" pitchFamily="49" charset="-122"/>
                <a:ea typeface="隶书" pitchFamily="49" charset="-122"/>
              </a:rPr>
              <a:t>(</a:t>
            </a:r>
            <a:r>
              <a:rPr lang="zh-CN" altLang="en-US" sz="4400" b="1" dirty="0" smtClean="0">
                <a:solidFill>
                  <a:srgbClr val="FFFF00"/>
                </a:solidFill>
                <a:latin typeface="隶书" pitchFamily="49" charset="-122"/>
                <a:ea typeface="隶书" pitchFamily="49" charset="-122"/>
              </a:rPr>
              <a:t>急</a:t>
            </a:r>
            <a:r>
              <a:rPr lang="en-US" altLang="zh-CN" sz="4400" b="1" dirty="0" smtClean="0">
                <a:solidFill>
                  <a:srgbClr val="FFFF00"/>
                </a:solidFill>
                <a:latin typeface="隶书" pitchFamily="49" charset="-122"/>
                <a:ea typeface="隶书" pitchFamily="49" charset="-122"/>
              </a:rPr>
              <a:t>)</a:t>
            </a:r>
            <a:r>
              <a:rPr lang="zh-CN" altLang="en-US" sz="4400" b="1" dirty="0" smtClean="0">
                <a:solidFill>
                  <a:srgbClr val="FFFF00"/>
                </a:solidFill>
                <a:latin typeface="隶书" pitchFamily="49" charset="-122"/>
                <a:ea typeface="隶书" pitchFamily="49" charset="-122"/>
              </a:rPr>
              <a:t>诊</a:t>
            </a:r>
            <a:endParaRPr lang="en-US" altLang="zh-CN" sz="4400" b="1" dirty="0" smtClean="0">
              <a:solidFill>
                <a:srgbClr val="FFFF00"/>
              </a:solidFill>
              <a:latin typeface="隶书" pitchFamily="49" charset="-122"/>
              <a:ea typeface="隶书" pitchFamily="49" charset="-122"/>
            </a:endParaRPr>
          </a:p>
          <a:p>
            <a:pPr marL="0" lvl="0" indent="0">
              <a:buNone/>
              <a:defRPr/>
            </a:pPr>
            <a:r>
              <a:rPr lang="zh-CN" altLang="en-US" sz="2800" b="1" dirty="0" smtClean="0">
                <a:solidFill>
                  <a:srgbClr val="FFFF00"/>
                </a:solidFill>
              </a:rPr>
              <a:t>消毒、隔离和防护</a:t>
            </a:r>
            <a:endParaRPr lang="zh-CN" altLang="en-US" sz="2800" b="1" dirty="0">
              <a:solidFill>
                <a:srgbClr val="FFFF00"/>
              </a:solidFill>
            </a:endParaRPr>
          </a:p>
          <a:p>
            <a:pPr marL="0" lvl="0" indent="0">
              <a:buNone/>
              <a:defRPr/>
            </a:pPr>
            <a:r>
              <a:rPr lang="zh-CN" altLang="en-US" sz="2800" b="1" dirty="0" smtClean="0">
                <a:solidFill>
                  <a:srgbClr val="FFFF00"/>
                </a:solidFill>
                <a:latin typeface="宋体" pitchFamily="2" charset="-122"/>
                <a:ea typeface="宋体" pitchFamily="2" charset="-122"/>
              </a:rPr>
              <a:t>隔离：</a:t>
            </a:r>
            <a:endParaRPr lang="en-US" altLang="zh-CN" sz="2800" b="1" dirty="0" smtClean="0">
              <a:solidFill>
                <a:srgbClr val="FFFF00"/>
              </a:solidFill>
              <a:latin typeface="宋体" pitchFamily="2" charset="-122"/>
              <a:ea typeface="宋体" pitchFamily="2" charset="-122"/>
            </a:endParaRPr>
          </a:p>
          <a:p>
            <a:pPr lvl="0">
              <a:buClr>
                <a:srgbClr val="FF00FF"/>
              </a:buClr>
              <a:buFont typeface="Wingdings" pitchFamily="2" charset="2"/>
              <a:buChar char="Ø"/>
              <a:defRPr/>
            </a:pPr>
            <a:r>
              <a:rPr lang="zh-CN" altLang="en-US" sz="2800" b="1" dirty="0" smtClean="0">
                <a:solidFill>
                  <a:srgbClr val="00FFFF"/>
                </a:solidFill>
                <a:latin typeface="宋体" pitchFamily="2" charset="-122"/>
                <a:ea typeface="宋体" pitchFamily="2" charset="-122"/>
              </a:rPr>
              <a:t>病例隔离：</a:t>
            </a:r>
            <a:endParaRPr lang="en-US" altLang="zh-CN" sz="2800" b="1" dirty="0" smtClean="0">
              <a:solidFill>
                <a:srgbClr val="00FFFF"/>
              </a:solidFill>
              <a:latin typeface="宋体" pitchFamily="2" charset="-122"/>
              <a:ea typeface="宋体" pitchFamily="2" charset="-122"/>
            </a:endParaRPr>
          </a:p>
          <a:p>
            <a:pPr lvl="0">
              <a:buClr>
                <a:srgbClr val="FF00FF"/>
              </a:buClr>
              <a:buFont typeface="Wingdings" pitchFamily="2" charset="2"/>
              <a:buChar char="Ø"/>
              <a:defRPr/>
            </a:pPr>
            <a:r>
              <a:rPr lang="zh-CN" altLang="en-US" sz="2800" b="1" dirty="0" smtClean="0">
                <a:solidFill>
                  <a:srgbClr val="00FFFF"/>
                </a:solidFill>
                <a:latin typeface="宋体" pitchFamily="2" charset="-122"/>
                <a:ea typeface="宋体" pitchFamily="2" charset="-122"/>
              </a:rPr>
              <a:t>一旦发现可疑病例，应采取严格隔离措施，有条件应收住在</a:t>
            </a:r>
            <a:r>
              <a:rPr lang="zh-CN" altLang="en-US" sz="2800" b="1" dirty="0" smtClean="0">
                <a:solidFill>
                  <a:srgbClr val="FF00FF"/>
                </a:solidFill>
                <a:latin typeface="宋体" pitchFamily="2" charset="-122"/>
                <a:ea typeface="宋体" pitchFamily="2" charset="-122"/>
              </a:rPr>
              <a:t>负压病房</a:t>
            </a:r>
            <a:r>
              <a:rPr lang="zh-CN" altLang="en-US" sz="2800" b="1" dirty="0" smtClean="0">
                <a:solidFill>
                  <a:srgbClr val="00FFFF"/>
                </a:solidFill>
                <a:latin typeface="宋体" pitchFamily="2" charset="-122"/>
                <a:ea typeface="宋体" pitchFamily="2" charset="-122"/>
              </a:rPr>
              <a:t>。</a:t>
            </a:r>
            <a:endParaRPr lang="en-US" altLang="zh-CN" sz="2800" b="1" dirty="0" smtClean="0">
              <a:solidFill>
                <a:srgbClr val="00FFFF"/>
              </a:solidFill>
              <a:latin typeface="宋体" pitchFamily="2" charset="-122"/>
              <a:ea typeface="宋体" pitchFamily="2" charset="-122"/>
            </a:endParaRPr>
          </a:p>
          <a:p>
            <a:pPr lvl="0">
              <a:buClr>
                <a:srgbClr val="FF00FF"/>
              </a:buClr>
              <a:buFont typeface="Wingdings" pitchFamily="2" charset="2"/>
              <a:buChar char="Ø"/>
              <a:defRPr/>
            </a:pPr>
            <a:r>
              <a:rPr lang="zh-CN" altLang="en-US" sz="2800" b="1" dirty="0" smtClean="0">
                <a:solidFill>
                  <a:srgbClr val="00FFFF"/>
                </a:solidFill>
                <a:latin typeface="宋体" pitchFamily="2" charset="-122"/>
                <a:ea typeface="宋体" pitchFamily="2" charset="-122"/>
              </a:rPr>
              <a:t>患者所用诊疗物品尽量专人专用，需清洗物品（如床单、被罩等）用</a:t>
            </a:r>
            <a:r>
              <a:rPr lang="zh-CN" altLang="en-US" sz="2800" b="1" dirty="0" smtClean="0">
                <a:solidFill>
                  <a:srgbClr val="FF00FF"/>
                </a:solidFill>
                <a:latin typeface="宋体" pitchFamily="2" charset="-122"/>
                <a:ea typeface="宋体" pitchFamily="2" charset="-122"/>
              </a:rPr>
              <a:t>双层黄色塑料袋</a:t>
            </a:r>
            <a:r>
              <a:rPr lang="zh-CN" altLang="en-US" sz="2800" b="1" dirty="0" smtClean="0">
                <a:solidFill>
                  <a:srgbClr val="00FFFF"/>
                </a:solidFill>
                <a:latin typeface="宋体" pitchFamily="2" charset="-122"/>
                <a:ea typeface="宋体" pitchFamily="2" charset="-122"/>
              </a:rPr>
              <a:t>封装，并做好</a:t>
            </a:r>
            <a:r>
              <a:rPr lang="zh-CN" altLang="en-US" sz="2800" b="1" dirty="0" smtClean="0">
                <a:solidFill>
                  <a:srgbClr val="FF00FF"/>
                </a:solidFill>
                <a:latin typeface="宋体" pitchFamily="2" charset="-122"/>
                <a:ea typeface="宋体" pitchFamily="2" charset="-122"/>
              </a:rPr>
              <a:t>标记</a:t>
            </a:r>
            <a:r>
              <a:rPr lang="zh-CN" altLang="en-US" sz="2800" b="1" dirty="0" smtClean="0">
                <a:solidFill>
                  <a:srgbClr val="00FFFF"/>
                </a:solidFill>
                <a:latin typeface="宋体" pitchFamily="2" charset="-122"/>
                <a:ea typeface="宋体" pitchFamily="2" charset="-122"/>
              </a:rPr>
              <a:t>，送洗衣房清洗；产生的医疗废物用</a:t>
            </a:r>
            <a:r>
              <a:rPr lang="zh-CN" altLang="en-US" sz="2800" b="1" dirty="0" smtClean="0">
                <a:solidFill>
                  <a:srgbClr val="FF00FF"/>
                </a:solidFill>
                <a:latin typeface="宋体" pitchFamily="2" charset="-122"/>
                <a:ea typeface="宋体" pitchFamily="2" charset="-122"/>
              </a:rPr>
              <a:t>双层黄色塑料袋</a:t>
            </a:r>
            <a:r>
              <a:rPr lang="zh-CN" altLang="en-US" sz="2800" b="1" dirty="0" smtClean="0">
                <a:solidFill>
                  <a:srgbClr val="00FFFF"/>
                </a:solidFill>
                <a:latin typeface="宋体" pitchFamily="2" charset="-122"/>
                <a:ea typeface="宋体" pitchFamily="2" charset="-122"/>
              </a:rPr>
              <a:t>封装，做好标记。</a:t>
            </a:r>
            <a:endParaRPr lang="en-US" altLang="zh-CN" sz="2800" b="1" dirty="0" smtClean="0">
              <a:solidFill>
                <a:srgbClr val="00FFFF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6291691"/>
            <a:ext cx="9144000" cy="566309"/>
          </a:xfrm>
          <a:prstGeom prst="rect">
            <a:avLst/>
          </a:prstGeom>
          <a:noFill/>
          <a:ln>
            <a:noFill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r" fontAlgn="auto"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None/>
              <a:defRPr/>
            </a:pPr>
            <a:r>
              <a:rPr lang="zh-CN" altLang="en-US" sz="1400" dirty="0">
                <a:solidFill>
                  <a:srgbClr val="000000"/>
                </a:solidFill>
                <a:ea typeface="黑体" pitchFamily="2" charset="-122"/>
              </a:rPr>
              <a:t>                                  </a:t>
            </a:r>
            <a:r>
              <a:rPr lang="zh-CN" altLang="en-US" sz="1400" i="1" dirty="0">
                <a:solidFill>
                  <a:schemeClr val="tx1"/>
                </a:solidFill>
                <a:ea typeface="仿宋_GB2312" pitchFamily="49" charset="-122"/>
              </a:rPr>
              <a:t>医院感染质控中心</a:t>
            </a:r>
            <a:endParaRPr lang="en-US" altLang="zh-CN" sz="1400" i="1" dirty="0">
              <a:solidFill>
                <a:schemeClr val="tx1"/>
              </a:solidFill>
              <a:ea typeface="仿宋_GB2312" pitchFamily="49" charset="-122"/>
            </a:endParaRPr>
          </a:p>
          <a:p>
            <a:pPr algn="r" fontAlgn="auto"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None/>
              <a:defRPr/>
            </a:pPr>
            <a:r>
              <a:rPr lang="en-US" altLang="zh-CN" sz="1400" i="1" dirty="0">
                <a:solidFill>
                  <a:schemeClr val="tx1"/>
                </a:solidFill>
                <a:ea typeface="仿宋_GB2312" pitchFamily="49" charset="-122"/>
              </a:rPr>
              <a:t>Nosocomial Infection Quality Control Center </a:t>
            </a:r>
            <a:r>
              <a:rPr lang="en-US" altLang="zh-CN" sz="1400" i="1" dirty="0">
                <a:solidFill>
                  <a:schemeClr val="tx2">
                    <a:lumMod val="75000"/>
                  </a:schemeClr>
                </a:solidFill>
                <a:ea typeface="仿宋_GB2312" pitchFamily="49" charset="-122"/>
              </a:rPr>
              <a:t>                                   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755576" cy="87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0" dist="139700" dir="18840000" sx="82000" sy="82000" algn="ctr" rotWithShape="0">
              <a:srgbClr val="000000">
                <a:alpha val="62000"/>
              </a:srgbClr>
            </a:outerShdw>
          </a:effectLst>
          <a:scene3d>
            <a:camera prst="orthographicFront"/>
            <a:lightRig rig="threePt" dir="t"/>
          </a:scene3d>
          <a:sp3d prstMaterial="matte">
            <a:bevelT w="273050" h="146050"/>
            <a:bevelB w="88900" h="203200" prst="cross"/>
          </a:sp3d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27088" y="304800"/>
            <a:ext cx="6811962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None/>
            </a:pPr>
            <a:r>
              <a:rPr lang="zh-CN" altLang="en-US" sz="1400" i="1" dirty="0">
                <a:latin typeface="Calibri" pitchFamily="34" charset="0"/>
                <a:ea typeface="仿宋_GB2312"/>
                <a:cs typeface="仿宋_GB2312"/>
              </a:rPr>
              <a:t>首都医科大学附属北京佑安医院</a:t>
            </a:r>
          </a:p>
          <a:p>
            <a:pPr>
              <a:spcBef>
                <a:spcPct val="20000"/>
              </a:spcBef>
              <a:buClr>
                <a:schemeClr val="tx1"/>
              </a:buClr>
              <a:buNone/>
            </a:pPr>
            <a:r>
              <a:rPr lang="en-US" altLang="zh-CN" sz="1400" i="1" dirty="0">
                <a:latin typeface="Calibri" pitchFamily="34" charset="0"/>
                <a:ea typeface="仿宋_GB2312"/>
                <a:cs typeface="仿宋_GB2312"/>
              </a:rPr>
              <a:t>Beijing </a:t>
            </a:r>
            <a:r>
              <a:rPr lang="en-US" altLang="zh-CN" sz="1400" i="1" dirty="0" err="1">
                <a:latin typeface="Calibri" pitchFamily="34" charset="0"/>
                <a:ea typeface="仿宋_GB2312"/>
                <a:cs typeface="仿宋_GB2312"/>
              </a:rPr>
              <a:t>Youan</a:t>
            </a:r>
            <a:r>
              <a:rPr lang="en-US" altLang="zh-CN" sz="1400" i="1" dirty="0">
                <a:latin typeface="Calibri" pitchFamily="34" charset="0"/>
                <a:ea typeface="仿宋_GB2312"/>
                <a:cs typeface="仿宋_GB2312"/>
              </a:rPr>
              <a:t> Hospital, Capital Medical University</a:t>
            </a:r>
            <a:endParaRPr lang="zh-CN" altLang="en-US" sz="1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4363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827088" y="1052736"/>
            <a:ext cx="7489328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9pPr>
          </a:lstStyle>
          <a:p>
            <a:pPr marL="0" indent="0">
              <a:buNone/>
              <a:defRPr/>
            </a:pPr>
            <a:r>
              <a:rPr lang="zh-CN" altLang="en-US" sz="4400" b="1" dirty="0" smtClean="0">
                <a:solidFill>
                  <a:srgbClr val="FFFF00"/>
                </a:solidFill>
                <a:latin typeface="隶书" pitchFamily="49" charset="-122"/>
                <a:ea typeface="隶书" pitchFamily="49" charset="-122"/>
              </a:rPr>
              <a:t>发热门</a:t>
            </a:r>
            <a:r>
              <a:rPr lang="en-US" altLang="zh-CN" sz="4400" b="1" dirty="0" smtClean="0">
                <a:solidFill>
                  <a:srgbClr val="FFFF00"/>
                </a:solidFill>
                <a:latin typeface="隶书" pitchFamily="49" charset="-122"/>
                <a:ea typeface="隶书" pitchFamily="49" charset="-122"/>
              </a:rPr>
              <a:t>(</a:t>
            </a:r>
            <a:r>
              <a:rPr lang="zh-CN" altLang="en-US" sz="4400" b="1" dirty="0" smtClean="0">
                <a:solidFill>
                  <a:srgbClr val="FFFF00"/>
                </a:solidFill>
                <a:latin typeface="隶书" pitchFamily="49" charset="-122"/>
                <a:ea typeface="隶书" pitchFamily="49" charset="-122"/>
              </a:rPr>
              <a:t>急</a:t>
            </a:r>
            <a:r>
              <a:rPr lang="en-US" altLang="zh-CN" sz="4400" b="1" dirty="0" smtClean="0">
                <a:solidFill>
                  <a:srgbClr val="FFFF00"/>
                </a:solidFill>
                <a:latin typeface="隶书" pitchFamily="49" charset="-122"/>
                <a:ea typeface="隶书" pitchFamily="49" charset="-122"/>
              </a:rPr>
              <a:t>)</a:t>
            </a:r>
            <a:r>
              <a:rPr lang="zh-CN" altLang="en-US" sz="4400" b="1" dirty="0" smtClean="0">
                <a:solidFill>
                  <a:srgbClr val="FFFF00"/>
                </a:solidFill>
                <a:latin typeface="隶书" pitchFamily="49" charset="-122"/>
                <a:ea typeface="隶书" pitchFamily="49" charset="-122"/>
              </a:rPr>
              <a:t>诊</a:t>
            </a:r>
            <a:endParaRPr lang="en-US" altLang="zh-CN" sz="4400" b="1" dirty="0" smtClean="0">
              <a:solidFill>
                <a:srgbClr val="FFFF00"/>
              </a:solidFill>
              <a:latin typeface="隶书" pitchFamily="49" charset="-122"/>
              <a:ea typeface="隶书" pitchFamily="49" charset="-122"/>
            </a:endParaRPr>
          </a:p>
          <a:p>
            <a:pPr marL="0" lvl="0" indent="0">
              <a:buNone/>
              <a:defRPr/>
            </a:pPr>
            <a:r>
              <a:rPr lang="zh-CN" altLang="en-US" sz="2800" b="1" dirty="0" smtClean="0">
                <a:solidFill>
                  <a:srgbClr val="FFFF00"/>
                </a:solidFill>
              </a:rPr>
              <a:t>消毒、隔离和防护</a:t>
            </a:r>
            <a:endParaRPr lang="zh-CN" altLang="en-US" sz="2800" b="1" dirty="0">
              <a:solidFill>
                <a:srgbClr val="FFFF00"/>
              </a:solidFill>
            </a:endParaRPr>
          </a:p>
          <a:p>
            <a:pPr marL="0" lvl="0" indent="0">
              <a:buNone/>
              <a:defRPr/>
            </a:pPr>
            <a:r>
              <a:rPr lang="zh-CN" altLang="en-US" sz="2800" b="1" dirty="0" smtClean="0">
                <a:solidFill>
                  <a:srgbClr val="FFFF00"/>
                </a:solidFill>
                <a:latin typeface="宋体" pitchFamily="2" charset="-122"/>
                <a:ea typeface="宋体" pitchFamily="2" charset="-122"/>
              </a:rPr>
              <a:t>隔离：</a:t>
            </a:r>
            <a:endParaRPr lang="en-US" altLang="zh-CN" sz="2800" b="1" dirty="0" smtClean="0">
              <a:solidFill>
                <a:srgbClr val="FFFF00"/>
              </a:solidFill>
              <a:latin typeface="宋体" pitchFamily="2" charset="-122"/>
              <a:ea typeface="宋体" pitchFamily="2" charset="-122"/>
            </a:endParaRPr>
          </a:p>
          <a:p>
            <a:pPr>
              <a:buClr>
                <a:srgbClr val="FF00FF"/>
              </a:buClr>
              <a:buFont typeface="Wingdings" pitchFamily="2" charset="2"/>
              <a:buChar char="Ø"/>
              <a:defRPr/>
            </a:pPr>
            <a:r>
              <a:rPr lang="zh-CN" altLang="en-US" sz="2800" b="1" dirty="0" smtClean="0">
                <a:solidFill>
                  <a:srgbClr val="00FFFF"/>
                </a:solidFill>
                <a:latin typeface="宋体" pitchFamily="2" charset="-122"/>
                <a:ea typeface="宋体" pitchFamily="2" charset="-122"/>
              </a:rPr>
              <a:t>密切</a:t>
            </a:r>
            <a:r>
              <a:rPr lang="zh-CN" altLang="en-US" sz="2800" b="1" dirty="0">
                <a:solidFill>
                  <a:srgbClr val="00FFFF"/>
                </a:solidFill>
                <a:latin typeface="宋体" pitchFamily="2" charset="-122"/>
                <a:ea typeface="宋体" pitchFamily="2" charset="-122"/>
              </a:rPr>
              <a:t>接触者：患者发病后可能接触其血</a:t>
            </a:r>
            <a:r>
              <a:rPr lang="zh-CN" altLang="en-US" sz="2800" b="1" dirty="0" smtClean="0">
                <a:solidFill>
                  <a:srgbClr val="00FFFF"/>
                </a:solidFill>
                <a:latin typeface="宋体" pitchFamily="2" charset="-122"/>
                <a:ea typeface="宋体" pitchFamily="2" charset="-122"/>
              </a:rPr>
              <a:t>液、体</a:t>
            </a:r>
            <a:r>
              <a:rPr lang="zh-CN" altLang="en-US" sz="2800" b="1" dirty="0">
                <a:solidFill>
                  <a:srgbClr val="00FFFF"/>
                </a:solidFill>
                <a:latin typeface="宋体" pitchFamily="2" charset="-122"/>
                <a:ea typeface="宋体" pitchFamily="2" charset="-122"/>
              </a:rPr>
              <a:t>液、分泌物、排泄物的人员需进行</a:t>
            </a:r>
            <a:r>
              <a:rPr lang="zh-CN" altLang="en-US" sz="2800" b="1" dirty="0">
                <a:solidFill>
                  <a:srgbClr val="FF00FF"/>
                </a:solidFill>
                <a:latin typeface="宋体" pitchFamily="2" charset="-122"/>
                <a:ea typeface="宋体" pitchFamily="2" charset="-122"/>
              </a:rPr>
              <a:t>医学观察</a:t>
            </a:r>
            <a:r>
              <a:rPr lang="zh-CN" altLang="en-US" sz="2800" b="1" dirty="0">
                <a:solidFill>
                  <a:srgbClr val="00FFFF"/>
                </a:solidFill>
                <a:latin typeface="宋体" pitchFamily="2" charset="-122"/>
                <a:ea typeface="宋体" pitchFamily="2" charset="-122"/>
              </a:rPr>
              <a:t>，观察期自最后一次暴露之日</a:t>
            </a:r>
            <a:r>
              <a:rPr lang="zh-CN" altLang="en-US" sz="2800" b="1" dirty="0" smtClean="0">
                <a:solidFill>
                  <a:srgbClr val="00FFFF"/>
                </a:solidFill>
                <a:latin typeface="宋体" pitchFamily="2" charset="-122"/>
                <a:ea typeface="宋体" pitchFamily="2" charset="-122"/>
              </a:rPr>
              <a:t>起</a:t>
            </a:r>
            <a:r>
              <a:rPr lang="zh-CN" altLang="en-US" sz="2800" b="1" dirty="0" smtClean="0">
                <a:solidFill>
                  <a:srgbClr val="00FFFF"/>
                </a:solidFill>
                <a:latin typeface="宋体" pitchFamily="2" charset="-122"/>
                <a:ea typeface="宋体" pitchFamily="2" charset="-122"/>
              </a:rPr>
              <a:t>持续</a:t>
            </a:r>
            <a:r>
              <a:rPr lang="en-US" altLang="zh-CN" sz="2800" b="1" dirty="0" smtClean="0">
                <a:solidFill>
                  <a:srgbClr val="FF00FF"/>
                </a:solidFill>
                <a:latin typeface="宋体" pitchFamily="2" charset="-122"/>
                <a:ea typeface="宋体" pitchFamily="2" charset="-122"/>
              </a:rPr>
              <a:t>21</a:t>
            </a:r>
            <a:r>
              <a:rPr lang="zh-CN" altLang="en-US" sz="2800" b="1" dirty="0">
                <a:solidFill>
                  <a:srgbClr val="FF00FF"/>
                </a:solidFill>
                <a:latin typeface="宋体" pitchFamily="2" charset="-122"/>
                <a:ea typeface="宋体" pitchFamily="2" charset="-122"/>
              </a:rPr>
              <a:t>天</a:t>
            </a:r>
            <a:r>
              <a:rPr lang="zh-CN" altLang="en-US" sz="2800" b="1" dirty="0">
                <a:solidFill>
                  <a:srgbClr val="00FFFF"/>
                </a:solidFill>
                <a:latin typeface="宋体" pitchFamily="2" charset="-122"/>
                <a:ea typeface="宋体" pitchFamily="2" charset="-122"/>
              </a:rPr>
              <a:t>。</a:t>
            </a:r>
            <a:endParaRPr lang="en-US" altLang="zh-CN" sz="2800" b="1" dirty="0">
              <a:solidFill>
                <a:srgbClr val="00FFFF"/>
              </a:solidFill>
              <a:latin typeface="宋体" pitchFamily="2" charset="-122"/>
              <a:ea typeface="宋体" pitchFamily="2" charset="-122"/>
            </a:endParaRPr>
          </a:p>
          <a:p>
            <a:pPr lvl="0">
              <a:buClr>
                <a:srgbClr val="FF00FF"/>
              </a:buClr>
              <a:buFont typeface="Wingdings" pitchFamily="2" charset="2"/>
              <a:buChar char="Ø"/>
              <a:defRPr/>
            </a:pPr>
            <a:endParaRPr lang="en-US" altLang="zh-CN" sz="2800" b="1" dirty="0" smtClean="0">
              <a:solidFill>
                <a:srgbClr val="00FFFF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6291691"/>
            <a:ext cx="9144000" cy="566309"/>
          </a:xfrm>
          <a:prstGeom prst="rect">
            <a:avLst/>
          </a:prstGeom>
          <a:noFill/>
          <a:ln>
            <a:noFill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r" fontAlgn="auto"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None/>
              <a:defRPr/>
            </a:pPr>
            <a:r>
              <a:rPr lang="zh-CN" altLang="en-US" sz="1400" dirty="0">
                <a:solidFill>
                  <a:srgbClr val="000000"/>
                </a:solidFill>
                <a:ea typeface="黑体" pitchFamily="2" charset="-122"/>
              </a:rPr>
              <a:t>                                  </a:t>
            </a:r>
            <a:r>
              <a:rPr lang="zh-CN" altLang="en-US" sz="1400" i="1" dirty="0">
                <a:solidFill>
                  <a:schemeClr val="tx1"/>
                </a:solidFill>
                <a:ea typeface="仿宋_GB2312" pitchFamily="49" charset="-122"/>
              </a:rPr>
              <a:t>医院感染质控中心</a:t>
            </a:r>
            <a:endParaRPr lang="en-US" altLang="zh-CN" sz="1400" i="1" dirty="0">
              <a:solidFill>
                <a:schemeClr val="tx1"/>
              </a:solidFill>
              <a:ea typeface="仿宋_GB2312" pitchFamily="49" charset="-122"/>
            </a:endParaRPr>
          </a:p>
          <a:p>
            <a:pPr algn="r" fontAlgn="auto"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None/>
              <a:defRPr/>
            </a:pPr>
            <a:r>
              <a:rPr lang="en-US" altLang="zh-CN" sz="1400" i="1" dirty="0">
                <a:solidFill>
                  <a:schemeClr val="tx1"/>
                </a:solidFill>
                <a:ea typeface="仿宋_GB2312" pitchFamily="49" charset="-122"/>
              </a:rPr>
              <a:t>Nosocomial Infection Quality Control Center </a:t>
            </a:r>
            <a:r>
              <a:rPr lang="en-US" altLang="zh-CN" sz="1400" i="1" dirty="0">
                <a:solidFill>
                  <a:schemeClr val="tx2">
                    <a:lumMod val="75000"/>
                  </a:schemeClr>
                </a:solidFill>
                <a:ea typeface="仿宋_GB2312" pitchFamily="49" charset="-122"/>
              </a:rPr>
              <a:t>                                   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755576" cy="87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0" dist="139700" dir="18840000" sx="82000" sy="82000" algn="ctr" rotWithShape="0">
              <a:srgbClr val="000000">
                <a:alpha val="62000"/>
              </a:srgbClr>
            </a:outerShdw>
          </a:effectLst>
          <a:scene3d>
            <a:camera prst="orthographicFront"/>
            <a:lightRig rig="threePt" dir="t"/>
          </a:scene3d>
          <a:sp3d prstMaterial="matte">
            <a:bevelT w="273050" h="146050"/>
            <a:bevelB w="88900" h="203200" prst="cross"/>
          </a:sp3d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27088" y="304800"/>
            <a:ext cx="6811962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None/>
            </a:pPr>
            <a:r>
              <a:rPr lang="zh-CN" altLang="en-US" sz="1400" i="1" dirty="0">
                <a:latin typeface="Calibri" pitchFamily="34" charset="0"/>
                <a:ea typeface="仿宋_GB2312"/>
                <a:cs typeface="仿宋_GB2312"/>
              </a:rPr>
              <a:t>首都医科大学附属北京佑安医院</a:t>
            </a:r>
          </a:p>
          <a:p>
            <a:pPr>
              <a:spcBef>
                <a:spcPct val="20000"/>
              </a:spcBef>
              <a:buClr>
                <a:schemeClr val="tx1"/>
              </a:buClr>
              <a:buNone/>
            </a:pPr>
            <a:r>
              <a:rPr lang="en-US" altLang="zh-CN" sz="1400" i="1" dirty="0">
                <a:latin typeface="Calibri" pitchFamily="34" charset="0"/>
                <a:ea typeface="仿宋_GB2312"/>
                <a:cs typeface="仿宋_GB2312"/>
              </a:rPr>
              <a:t>Beijing </a:t>
            </a:r>
            <a:r>
              <a:rPr lang="en-US" altLang="zh-CN" sz="1400" i="1" dirty="0" err="1">
                <a:latin typeface="Calibri" pitchFamily="34" charset="0"/>
                <a:ea typeface="仿宋_GB2312"/>
                <a:cs typeface="仿宋_GB2312"/>
              </a:rPr>
              <a:t>Youan</a:t>
            </a:r>
            <a:r>
              <a:rPr lang="en-US" altLang="zh-CN" sz="1400" i="1" dirty="0">
                <a:latin typeface="Calibri" pitchFamily="34" charset="0"/>
                <a:ea typeface="仿宋_GB2312"/>
                <a:cs typeface="仿宋_GB2312"/>
              </a:rPr>
              <a:t> Hospital, Capital Medical University</a:t>
            </a:r>
            <a:endParaRPr lang="zh-CN" altLang="en-US" sz="1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9820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827088" y="1052736"/>
            <a:ext cx="7489328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9pPr>
          </a:lstStyle>
          <a:p>
            <a:pPr marL="0" indent="0">
              <a:buNone/>
              <a:defRPr/>
            </a:pPr>
            <a:r>
              <a:rPr lang="zh-CN" altLang="en-US" sz="4400" b="1" dirty="0" smtClean="0">
                <a:solidFill>
                  <a:srgbClr val="FFFF00"/>
                </a:solidFill>
                <a:latin typeface="隶书" pitchFamily="49" charset="-122"/>
                <a:ea typeface="隶书" pitchFamily="49" charset="-122"/>
              </a:rPr>
              <a:t>发热门</a:t>
            </a:r>
            <a:r>
              <a:rPr lang="en-US" altLang="zh-CN" sz="4400" b="1" dirty="0" smtClean="0">
                <a:solidFill>
                  <a:srgbClr val="FFFF00"/>
                </a:solidFill>
                <a:latin typeface="隶书" pitchFamily="49" charset="-122"/>
                <a:ea typeface="隶书" pitchFamily="49" charset="-122"/>
              </a:rPr>
              <a:t>(</a:t>
            </a:r>
            <a:r>
              <a:rPr lang="zh-CN" altLang="en-US" sz="4400" b="1" dirty="0" smtClean="0">
                <a:solidFill>
                  <a:srgbClr val="FFFF00"/>
                </a:solidFill>
                <a:latin typeface="隶书" pitchFamily="49" charset="-122"/>
                <a:ea typeface="隶书" pitchFamily="49" charset="-122"/>
              </a:rPr>
              <a:t>急</a:t>
            </a:r>
            <a:r>
              <a:rPr lang="en-US" altLang="zh-CN" sz="4400" b="1" dirty="0" smtClean="0">
                <a:solidFill>
                  <a:srgbClr val="FFFF00"/>
                </a:solidFill>
                <a:latin typeface="隶书" pitchFamily="49" charset="-122"/>
                <a:ea typeface="隶书" pitchFamily="49" charset="-122"/>
              </a:rPr>
              <a:t>)</a:t>
            </a:r>
            <a:r>
              <a:rPr lang="zh-CN" altLang="en-US" sz="4400" b="1" dirty="0" smtClean="0">
                <a:solidFill>
                  <a:srgbClr val="FFFF00"/>
                </a:solidFill>
                <a:latin typeface="隶书" pitchFamily="49" charset="-122"/>
                <a:ea typeface="隶书" pitchFamily="49" charset="-122"/>
              </a:rPr>
              <a:t>诊</a:t>
            </a:r>
            <a:endParaRPr lang="en-US" altLang="zh-CN" sz="4400" b="1" dirty="0" smtClean="0">
              <a:solidFill>
                <a:srgbClr val="FFFF00"/>
              </a:solidFill>
              <a:latin typeface="隶书" pitchFamily="49" charset="-122"/>
              <a:ea typeface="隶书" pitchFamily="49" charset="-122"/>
            </a:endParaRPr>
          </a:p>
          <a:p>
            <a:pPr marL="0" lvl="0" indent="0">
              <a:buNone/>
              <a:defRPr/>
            </a:pPr>
            <a:r>
              <a:rPr lang="zh-CN" altLang="en-US" sz="2800" b="1" dirty="0" smtClean="0">
                <a:solidFill>
                  <a:srgbClr val="FFFF00"/>
                </a:solidFill>
              </a:rPr>
              <a:t>消毒、隔离和防护</a:t>
            </a:r>
            <a:endParaRPr lang="zh-CN" altLang="en-US" sz="2800" b="1" dirty="0">
              <a:solidFill>
                <a:srgbClr val="FFFF00"/>
              </a:solidFill>
            </a:endParaRPr>
          </a:p>
          <a:p>
            <a:pPr marL="0" lvl="0" indent="0">
              <a:buNone/>
              <a:defRPr/>
            </a:pPr>
            <a:r>
              <a:rPr lang="zh-CN" altLang="en-US" sz="2800" b="1" dirty="0">
                <a:solidFill>
                  <a:srgbClr val="FFFF00"/>
                </a:solidFill>
                <a:latin typeface="宋体" pitchFamily="2" charset="-122"/>
                <a:ea typeface="宋体" pitchFamily="2" charset="-122"/>
              </a:rPr>
              <a:t>防护</a:t>
            </a:r>
            <a:r>
              <a:rPr lang="zh-CN" altLang="en-US" sz="2800" b="1" dirty="0" smtClean="0">
                <a:solidFill>
                  <a:srgbClr val="FFFF00"/>
                </a:solidFill>
                <a:latin typeface="宋体" pitchFamily="2" charset="-122"/>
                <a:ea typeface="宋体" pitchFamily="2" charset="-122"/>
              </a:rPr>
              <a:t>：</a:t>
            </a:r>
            <a:endParaRPr lang="en-US" altLang="zh-CN" sz="2800" b="1" dirty="0" smtClean="0">
              <a:solidFill>
                <a:srgbClr val="FFFF00"/>
              </a:solidFill>
              <a:latin typeface="宋体" pitchFamily="2" charset="-122"/>
              <a:ea typeface="宋体" pitchFamily="2" charset="-122"/>
            </a:endParaRPr>
          </a:p>
          <a:p>
            <a:pPr lvl="0">
              <a:buClr>
                <a:srgbClr val="FF00FF"/>
              </a:buClr>
              <a:buFont typeface="Wingdings" pitchFamily="2" charset="2"/>
              <a:buChar char="Ø"/>
              <a:defRPr/>
            </a:pPr>
            <a:r>
              <a:rPr lang="zh-CN" altLang="en-US" sz="2800" b="1" dirty="0" smtClean="0">
                <a:solidFill>
                  <a:srgbClr val="00FFFF"/>
                </a:solidFill>
                <a:latin typeface="宋体" pitchFamily="2" charset="-122"/>
                <a:ea typeface="宋体" pitchFamily="2" charset="-122"/>
              </a:rPr>
              <a:t>在标准防护基础上，做好接触防护和呼吸道防护，包括帽子、口罩（</a:t>
            </a:r>
            <a:r>
              <a:rPr lang="en-US" altLang="zh-CN" sz="2800" b="1" dirty="0" smtClean="0">
                <a:solidFill>
                  <a:srgbClr val="00FFFF"/>
                </a:solidFill>
                <a:latin typeface="宋体" pitchFamily="2" charset="-122"/>
                <a:ea typeface="宋体" pitchFamily="2" charset="-122"/>
              </a:rPr>
              <a:t>N95</a:t>
            </a:r>
            <a:r>
              <a:rPr lang="zh-CN" altLang="en-US" sz="2800" b="1" dirty="0" smtClean="0">
                <a:solidFill>
                  <a:srgbClr val="00FFFF"/>
                </a:solidFill>
                <a:latin typeface="宋体" pitchFamily="2" charset="-122"/>
                <a:ea typeface="宋体" pitchFamily="2" charset="-122"/>
              </a:rPr>
              <a:t>以上）、手套、防护服（或防水隔离衣）、防水腿罩、鞋罩或胶靴、防护面罩或护目镜。</a:t>
            </a:r>
            <a:endParaRPr lang="en-US" altLang="zh-CN" sz="2800" b="1" dirty="0" smtClean="0">
              <a:solidFill>
                <a:srgbClr val="00FFFF"/>
              </a:solidFill>
              <a:latin typeface="宋体" pitchFamily="2" charset="-122"/>
              <a:ea typeface="宋体" pitchFamily="2" charset="-122"/>
            </a:endParaRPr>
          </a:p>
          <a:p>
            <a:pPr lvl="0">
              <a:buClr>
                <a:srgbClr val="FF00FF"/>
              </a:buClr>
              <a:buFont typeface="Wingdings" pitchFamily="2" charset="2"/>
              <a:buChar char="Ø"/>
              <a:defRPr/>
            </a:pPr>
            <a:r>
              <a:rPr lang="zh-CN" altLang="en-US" sz="2800" b="1" dirty="0" smtClean="0">
                <a:solidFill>
                  <a:srgbClr val="00FFFF"/>
                </a:solidFill>
                <a:latin typeface="宋体" pitchFamily="2" charset="-122"/>
                <a:ea typeface="宋体" pitchFamily="2" charset="-122"/>
              </a:rPr>
              <a:t>离开时，应脱去所有隔离衣物，并正确处理污物。</a:t>
            </a:r>
            <a:endParaRPr lang="en-US" altLang="zh-CN" sz="2800" b="1" dirty="0">
              <a:solidFill>
                <a:srgbClr val="00FFFF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6291691"/>
            <a:ext cx="9144000" cy="566309"/>
          </a:xfrm>
          <a:prstGeom prst="rect">
            <a:avLst/>
          </a:prstGeom>
          <a:noFill/>
          <a:ln>
            <a:noFill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r" fontAlgn="auto"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None/>
              <a:defRPr/>
            </a:pPr>
            <a:r>
              <a:rPr lang="zh-CN" altLang="en-US" sz="1400" dirty="0">
                <a:solidFill>
                  <a:srgbClr val="000000"/>
                </a:solidFill>
                <a:ea typeface="黑体" pitchFamily="2" charset="-122"/>
              </a:rPr>
              <a:t>                                  </a:t>
            </a:r>
            <a:r>
              <a:rPr lang="zh-CN" altLang="en-US" sz="1400" i="1" dirty="0">
                <a:solidFill>
                  <a:schemeClr val="tx1"/>
                </a:solidFill>
                <a:ea typeface="仿宋_GB2312" pitchFamily="49" charset="-122"/>
              </a:rPr>
              <a:t>医院感染质控中心</a:t>
            </a:r>
            <a:endParaRPr lang="en-US" altLang="zh-CN" sz="1400" i="1" dirty="0">
              <a:solidFill>
                <a:schemeClr val="tx1"/>
              </a:solidFill>
              <a:ea typeface="仿宋_GB2312" pitchFamily="49" charset="-122"/>
            </a:endParaRPr>
          </a:p>
          <a:p>
            <a:pPr algn="r" fontAlgn="auto"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None/>
              <a:defRPr/>
            </a:pPr>
            <a:r>
              <a:rPr lang="en-US" altLang="zh-CN" sz="1400" i="1" dirty="0">
                <a:solidFill>
                  <a:schemeClr val="tx1"/>
                </a:solidFill>
                <a:ea typeface="仿宋_GB2312" pitchFamily="49" charset="-122"/>
              </a:rPr>
              <a:t>Nosocomial Infection Quality Control Center </a:t>
            </a:r>
            <a:r>
              <a:rPr lang="en-US" altLang="zh-CN" sz="1400" i="1" dirty="0">
                <a:solidFill>
                  <a:schemeClr val="tx2">
                    <a:lumMod val="75000"/>
                  </a:schemeClr>
                </a:solidFill>
                <a:ea typeface="仿宋_GB2312" pitchFamily="49" charset="-122"/>
              </a:rPr>
              <a:t>                                   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755576" cy="87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0" dist="139700" dir="18840000" sx="82000" sy="82000" algn="ctr" rotWithShape="0">
              <a:srgbClr val="000000">
                <a:alpha val="62000"/>
              </a:srgbClr>
            </a:outerShdw>
          </a:effectLst>
          <a:scene3d>
            <a:camera prst="orthographicFront"/>
            <a:lightRig rig="threePt" dir="t"/>
          </a:scene3d>
          <a:sp3d prstMaterial="matte">
            <a:bevelT w="273050" h="146050"/>
            <a:bevelB w="88900" h="203200" prst="cross"/>
          </a:sp3d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27088" y="304800"/>
            <a:ext cx="6811962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None/>
            </a:pPr>
            <a:r>
              <a:rPr lang="zh-CN" altLang="en-US" sz="1400" i="1" dirty="0">
                <a:latin typeface="Calibri" pitchFamily="34" charset="0"/>
                <a:ea typeface="仿宋_GB2312"/>
                <a:cs typeface="仿宋_GB2312"/>
              </a:rPr>
              <a:t>首都医科大学附属北京佑安医院</a:t>
            </a:r>
          </a:p>
          <a:p>
            <a:pPr>
              <a:spcBef>
                <a:spcPct val="20000"/>
              </a:spcBef>
              <a:buClr>
                <a:schemeClr val="tx1"/>
              </a:buClr>
              <a:buNone/>
            </a:pPr>
            <a:r>
              <a:rPr lang="en-US" altLang="zh-CN" sz="1400" i="1" dirty="0">
                <a:latin typeface="Calibri" pitchFamily="34" charset="0"/>
                <a:ea typeface="仿宋_GB2312"/>
                <a:cs typeface="仿宋_GB2312"/>
              </a:rPr>
              <a:t>Beijing </a:t>
            </a:r>
            <a:r>
              <a:rPr lang="en-US" altLang="zh-CN" sz="1400" i="1" dirty="0" err="1">
                <a:latin typeface="Calibri" pitchFamily="34" charset="0"/>
                <a:ea typeface="仿宋_GB2312"/>
                <a:cs typeface="仿宋_GB2312"/>
              </a:rPr>
              <a:t>Youan</a:t>
            </a:r>
            <a:r>
              <a:rPr lang="en-US" altLang="zh-CN" sz="1400" i="1" dirty="0">
                <a:latin typeface="Calibri" pitchFamily="34" charset="0"/>
                <a:ea typeface="仿宋_GB2312"/>
                <a:cs typeface="仿宋_GB2312"/>
              </a:rPr>
              <a:t> Hospital, Capital Medical University</a:t>
            </a:r>
            <a:endParaRPr lang="zh-CN" altLang="en-US" sz="1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0300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827088" y="1052736"/>
            <a:ext cx="7489328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9pPr>
          </a:lstStyle>
          <a:p>
            <a:pPr marL="0" indent="0">
              <a:buNone/>
              <a:defRPr/>
            </a:pPr>
            <a:r>
              <a:rPr lang="zh-CN" altLang="en-US" sz="4400" b="1" dirty="0" smtClean="0">
                <a:solidFill>
                  <a:srgbClr val="FFFF00"/>
                </a:solidFill>
                <a:latin typeface="隶书" pitchFamily="49" charset="-122"/>
                <a:ea typeface="隶书" pitchFamily="49" charset="-122"/>
              </a:rPr>
              <a:t>发热门</a:t>
            </a:r>
            <a:r>
              <a:rPr lang="en-US" altLang="zh-CN" sz="4400" b="1" dirty="0" smtClean="0">
                <a:solidFill>
                  <a:srgbClr val="FFFF00"/>
                </a:solidFill>
                <a:latin typeface="隶书" pitchFamily="49" charset="-122"/>
                <a:ea typeface="隶书" pitchFamily="49" charset="-122"/>
              </a:rPr>
              <a:t>(</a:t>
            </a:r>
            <a:r>
              <a:rPr lang="zh-CN" altLang="en-US" sz="4400" b="1" dirty="0" smtClean="0">
                <a:solidFill>
                  <a:srgbClr val="FFFF00"/>
                </a:solidFill>
                <a:latin typeface="隶书" pitchFamily="49" charset="-122"/>
                <a:ea typeface="隶书" pitchFamily="49" charset="-122"/>
              </a:rPr>
              <a:t>急</a:t>
            </a:r>
            <a:r>
              <a:rPr lang="en-US" altLang="zh-CN" sz="4400" b="1" dirty="0" smtClean="0">
                <a:solidFill>
                  <a:srgbClr val="FFFF00"/>
                </a:solidFill>
                <a:latin typeface="隶书" pitchFamily="49" charset="-122"/>
                <a:ea typeface="隶书" pitchFamily="49" charset="-122"/>
              </a:rPr>
              <a:t>)</a:t>
            </a:r>
            <a:r>
              <a:rPr lang="zh-CN" altLang="en-US" sz="4400" b="1" dirty="0" smtClean="0">
                <a:solidFill>
                  <a:srgbClr val="FFFF00"/>
                </a:solidFill>
                <a:latin typeface="隶书" pitchFamily="49" charset="-122"/>
                <a:ea typeface="隶书" pitchFamily="49" charset="-122"/>
              </a:rPr>
              <a:t>诊</a:t>
            </a:r>
            <a:endParaRPr lang="en-US" altLang="zh-CN" sz="4400" b="1" dirty="0" smtClean="0">
              <a:solidFill>
                <a:srgbClr val="FFFF00"/>
              </a:solidFill>
              <a:latin typeface="隶书" pitchFamily="49" charset="-122"/>
              <a:ea typeface="隶书" pitchFamily="49" charset="-122"/>
            </a:endParaRPr>
          </a:p>
          <a:p>
            <a:pPr marL="0" lvl="0" indent="0">
              <a:buNone/>
              <a:defRPr/>
            </a:pPr>
            <a:r>
              <a:rPr lang="zh-CN" altLang="en-US" sz="2800" b="1" dirty="0" smtClean="0">
                <a:solidFill>
                  <a:srgbClr val="FFFF00"/>
                </a:solidFill>
              </a:rPr>
              <a:t>消毒、隔离和防护</a:t>
            </a:r>
            <a:endParaRPr lang="zh-CN" altLang="en-US" sz="2800" b="1" dirty="0">
              <a:solidFill>
                <a:srgbClr val="FFFF00"/>
              </a:solidFill>
            </a:endParaRPr>
          </a:p>
          <a:p>
            <a:pPr marL="0" lvl="0" indent="0">
              <a:buNone/>
              <a:defRPr/>
            </a:pPr>
            <a:r>
              <a:rPr lang="zh-CN" altLang="en-US" sz="2800" b="1" dirty="0">
                <a:solidFill>
                  <a:srgbClr val="FFFF00"/>
                </a:solidFill>
                <a:latin typeface="宋体" pitchFamily="2" charset="-122"/>
                <a:ea typeface="宋体" pitchFamily="2" charset="-122"/>
              </a:rPr>
              <a:t>防护</a:t>
            </a:r>
            <a:r>
              <a:rPr lang="zh-CN" altLang="en-US" sz="2800" b="1" dirty="0" smtClean="0">
                <a:solidFill>
                  <a:srgbClr val="FFFF00"/>
                </a:solidFill>
                <a:latin typeface="宋体" pitchFamily="2" charset="-122"/>
                <a:ea typeface="宋体" pitchFamily="2" charset="-122"/>
              </a:rPr>
              <a:t>：</a:t>
            </a:r>
            <a:endParaRPr lang="en-US" altLang="zh-CN" sz="2800" b="1" dirty="0" smtClean="0">
              <a:solidFill>
                <a:srgbClr val="FFFF00"/>
              </a:solidFill>
              <a:latin typeface="宋体" pitchFamily="2" charset="-122"/>
              <a:ea typeface="宋体" pitchFamily="2" charset="-122"/>
            </a:endParaRPr>
          </a:p>
          <a:p>
            <a:pPr>
              <a:buClr>
                <a:srgbClr val="FF00FF"/>
              </a:buClr>
              <a:buFont typeface="Wingdings" pitchFamily="2" charset="2"/>
              <a:buChar char="Ø"/>
              <a:defRPr/>
            </a:pPr>
            <a:r>
              <a:rPr lang="zh-CN" altLang="en-US" sz="2800" b="1" dirty="0">
                <a:solidFill>
                  <a:srgbClr val="00FFFF"/>
                </a:solidFill>
                <a:latin typeface="宋体" pitchFamily="2" charset="-122"/>
                <a:ea typeface="宋体" pitchFamily="2" charset="-122"/>
              </a:rPr>
              <a:t>避免与病人的血液和体液发生任何接触，以及在没有防护的情况下与可能受到感染的环境发生直接接触。</a:t>
            </a:r>
            <a:endParaRPr lang="en-US" altLang="zh-CN" sz="2800" b="1" dirty="0">
              <a:solidFill>
                <a:srgbClr val="00FFFF"/>
              </a:solidFill>
              <a:latin typeface="宋体" pitchFamily="2" charset="-122"/>
              <a:ea typeface="宋体" pitchFamily="2" charset="-122"/>
            </a:endParaRPr>
          </a:p>
          <a:p>
            <a:pPr lvl="0">
              <a:buClr>
                <a:srgbClr val="FF00FF"/>
              </a:buClr>
              <a:buFont typeface="Wingdings" pitchFamily="2" charset="2"/>
              <a:buChar char="Ø"/>
              <a:defRPr/>
            </a:pPr>
            <a:endParaRPr lang="en-US" altLang="zh-CN" sz="2800" b="1" dirty="0" smtClean="0">
              <a:solidFill>
                <a:srgbClr val="00FFFF"/>
              </a:solidFill>
              <a:latin typeface="宋体" pitchFamily="2" charset="-122"/>
              <a:ea typeface="宋体" pitchFamily="2" charset="-122"/>
            </a:endParaRPr>
          </a:p>
          <a:p>
            <a:pPr lvl="0">
              <a:buClr>
                <a:srgbClr val="FF00FF"/>
              </a:buClr>
              <a:buFont typeface="Wingdings" pitchFamily="2" charset="2"/>
              <a:buChar char="Ø"/>
              <a:defRPr/>
            </a:pPr>
            <a:r>
              <a:rPr lang="zh-CN" altLang="en-US" sz="2800" b="1" dirty="0" smtClean="0">
                <a:solidFill>
                  <a:srgbClr val="00FFFF"/>
                </a:solidFill>
                <a:latin typeface="宋体" pitchFamily="2" charset="-122"/>
                <a:ea typeface="宋体" pitchFamily="2" charset="-122"/>
              </a:rPr>
              <a:t>进行侵袭性操作时，应严格按照操作规程进行，防止发生锐器伤。</a:t>
            </a:r>
            <a:endParaRPr lang="en-US" altLang="zh-CN" sz="2800" b="1" dirty="0">
              <a:solidFill>
                <a:srgbClr val="00FFFF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6291691"/>
            <a:ext cx="9144000" cy="566309"/>
          </a:xfrm>
          <a:prstGeom prst="rect">
            <a:avLst/>
          </a:prstGeom>
          <a:noFill/>
          <a:ln>
            <a:noFill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r" fontAlgn="auto"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None/>
              <a:defRPr/>
            </a:pPr>
            <a:r>
              <a:rPr lang="zh-CN" altLang="en-US" sz="1400" dirty="0">
                <a:solidFill>
                  <a:srgbClr val="000000"/>
                </a:solidFill>
                <a:ea typeface="黑体" pitchFamily="2" charset="-122"/>
              </a:rPr>
              <a:t>                                  </a:t>
            </a:r>
            <a:r>
              <a:rPr lang="zh-CN" altLang="en-US" sz="1400" i="1" dirty="0">
                <a:solidFill>
                  <a:schemeClr val="tx1"/>
                </a:solidFill>
                <a:ea typeface="仿宋_GB2312" pitchFamily="49" charset="-122"/>
              </a:rPr>
              <a:t>医院感染质控中心</a:t>
            </a:r>
            <a:endParaRPr lang="en-US" altLang="zh-CN" sz="1400" i="1" dirty="0">
              <a:solidFill>
                <a:schemeClr val="tx1"/>
              </a:solidFill>
              <a:ea typeface="仿宋_GB2312" pitchFamily="49" charset="-122"/>
            </a:endParaRPr>
          </a:p>
          <a:p>
            <a:pPr algn="r" fontAlgn="auto"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None/>
              <a:defRPr/>
            </a:pPr>
            <a:r>
              <a:rPr lang="en-US" altLang="zh-CN" sz="1400" i="1" dirty="0">
                <a:solidFill>
                  <a:schemeClr val="tx1"/>
                </a:solidFill>
                <a:ea typeface="仿宋_GB2312" pitchFamily="49" charset="-122"/>
              </a:rPr>
              <a:t>Nosocomial Infection Quality Control Center </a:t>
            </a:r>
            <a:r>
              <a:rPr lang="en-US" altLang="zh-CN" sz="1400" i="1" dirty="0">
                <a:solidFill>
                  <a:schemeClr val="tx2">
                    <a:lumMod val="75000"/>
                  </a:schemeClr>
                </a:solidFill>
                <a:ea typeface="仿宋_GB2312" pitchFamily="49" charset="-122"/>
              </a:rPr>
              <a:t>                                   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755576" cy="87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0" dist="139700" dir="18840000" sx="82000" sy="82000" algn="ctr" rotWithShape="0">
              <a:srgbClr val="000000">
                <a:alpha val="62000"/>
              </a:srgbClr>
            </a:outerShdw>
          </a:effectLst>
          <a:scene3d>
            <a:camera prst="orthographicFront"/>
            <a:lightRig rig="threePt" dir="t"/>
          </a:scene3d>
          <a:sp3d prstMaterial="matte">
            <a:bevelT w="273050" h="146050"/>
            <a:bevelB w="88900" h="203200" prst="cross"/>
          </a:sp3d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27088" y="304800"/>
            <a:ext cx="6811962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None/>
            </a:pPr>
            <a:r>
              <a:rPr lang="zh-CN" altLang="en-US" sz="1400" i="1" dirty="0">
                <a:latin typeface="Calibri" pitchFamily="34" charset="0"/>
                <a:ea typeface="仿宋_GB2312"/>
                <a:cs typeface="仿宋_GB2312"/>
              </a:rPr>
              <a:t>首都医科大学附属北京佑安医院</a:t>
            </a:r>
          </a:p>
          <a:p>
            <a:pPr>
              <a:spcBef>
                <a:spcPct val="20000"/>
              </a:spcBef>
              <a:buClr>
                <a:schemeClr val="tx1"/>
              </a:buClr>
              <a:buNone/>
            </a:pPr>
            <a:r>
              <a:rPr lang="en-US" altLang="zh-CN" sz="1400" i="1" dirty="0">
                <a:latin typeface="Calibri" pitchFamily="34" charset="0"/>
                <a:ea typeface="仿宋_GB2312"/>
                <a:cs typeface="仿宋_GB2312"/>
              </a:rPr>
              <a:t>Beijing </a:t>
            </a:r>
            <a:r>
              <a:rPr lang="en-US" altLang="zh-CN" sz="1400" i="1" dirty="0" err="1">
                <a:latin typeface="Calibri" pitchFamily="34" charset="0"/>
                <a:ea typeface="仿宋_GB2312"/>
                <a:cs typeface="仿宋_GB2312"/>
              </a:rPr>
              <a:t>Youan</a:t>
            </a:r>
            <a:r>
              <a:rPr lang="en-US" altLang="zh-CN" sz="1400" i="1" dirty="0">
                <a:latin typeface="Calibri" pitchFamily="34" charset="0"/>
                <a:ea typeface="仿宋_GB2312"/>
                <a:cs typeface="仿宋_GB2312"/>
              </a:rPr>
              <a:t> Hospital, Capital Medical University</a:t>
            </a:r>
            <a:endParaRPr lang="zh-CN" altLang="en-US" sz="1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7098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827088" y="1052736"/>
            <a:ext cx="7489328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9pPr>
          </a:lstStyle>
          <a:p>
            <a:pPr marL="0" indent="0">
              <a:buNone/>
              <a:defRPr/>
            </a:pPr>
            <a:r>
              <a:rPr lang="zh-CN" altLang="en-US" sz="4400" b="1" dirty="0" smtClean="0">
                <a:solidFill>
                  <a:srgbClr val="FFFF00"/>
                </a:solidFill>
                <a:latin typeface="隶书" pitchFamily="49" charset="-122"/>
                <a:ea typeface="隶书" pitchFamily="49" charset="-122"/>
              </a:rPr>
              <a:t>发热门</a:t>
            </a:r>
            <a:r>
              <a:rPr lang="en-US" altLang="zh-CN" sz="4400" b="1" dirty="0" smtClean="0">
                <a:solidFill>
                  <a:srgbClr val="FFFF00"/>
                </a:solidFill>
                <a:latin typeface="隶书" pitchFamily="49" charset="-122"/>
                <a:ea typeface="隶书" pitchFamily="49" charset="-122"/>
              </a:rPr>
              <a:t>(</a:t>
            </a:r>
            <a:r>
              <a:rPr lang="zh-CN" altLang="en-US" sz="4400" b="1" dirty="0" smtClean="0">
                <a:solidFill>
                  <a:srgbClr val="FFFF00"/>
                </a:solidFill>
                <a:latin typeface="隶书" pitchFamily="49" charset="-122"/>
                <a:ea typeface="隶书" pitchFamily="49" charset="-122"/>
              </a:rPr>
              <a:t>急</a:t>
            </a:r>
            <a:r>
              <a:rPr lang="en-US" altLang="zh-CN" sz="4400" b="1" dirty="0" smtClean="0">
                <a:solidFill>
                  <a:srgbClr val="FFFF00"/>
                </a:solidFill>
                <a:latin typeface="隶书" pitchFamily="49" charset="-122"/>
                <a:ea typeface="隶书" pitchFamily="49" charset="-122"/>
              </a:rPr>
              <a:t>)</a:t>
            </a:r>
            <a:r>
              <a:rPr lang="zh-CN" altLang="en-US" sz="4400" b="1" dirty="0" smtClean="0">
                <a:solidFill>
                  <a:srgbClr val="FFFF00"/>
                </a:solidFill>
                <a:latin typeface="隶书" pitchFamily="49" charset="-122"/>
                <a:ea typeface="隶书" pitchFamily="49" charset="-122"/>
              </a:rPr>
              <a:t>诊</a:t>
            </a:r>
            <a:endParaRPr lang="en-US" altLang="zh-CN" sz="4400" b="1" dirty="0" smtClean="0">
              <a:solidFill>
                <a:srgbClr val="FFFF00"/>
              </a:solidFill>
              <a:latin typeface="隶书" pitchFamily="49" charset="-122"/>
              <a:ea typeface="隶书" pitchFamily="49" charset="-122"/>
            </a:endParaRPr>
          </a:p>
          <a:p>
            <a:pPr marL="0" lvl="0" indent="0">
              <a:buNone/>
              <a:defRPr/>
            </a:pPr>
            <a:r>
              <a:rPr lang="zh-CN" altLang="en-US" sz="2800" b="1" dirty="0">
                <a:solidFill>
                  <a:srgbClr val="FFFF00"/>
                </a:solidFill>
              </a:rPr>
              <a:t>标本</a:t>
            </a:r>
            <a:r>
              <a:rPr lang="zh-CN" altLang="en-US" sz="2800" b="1" dirty="0" smtClean="0">
                <a:solidFill>
                  <a:srgbClr val="FFFF00"/>
                </a:solidFill>
              </a:rPr>
              <a:t>采集及检验</a:t>
            </a:r>
            <a:endParaRPr lang="zh-CN" altLang="en-US" sz="2800" b="1" dirty="0">
              <a:solidFill>
                <a:srgbClr val="FFFF00"/>
              </a:solidFill>
            </a:endParaRPr>
          </a:p>
          <a:p>
            <a:pPr lvl="0">
              <a:buClr>
                <a:srgbClr val="FF00FF"/>
              </a:buClr>
              <a:buFont typeface="Wingdings" pitchFamily="2" charset="2"/>
              <a:buChar char="Ø"/>
              <a:defRPr/>
            </a:pPr>
            <a:r>
              <a:rPr lang="zh-CN" altLang="en-US" sz="2800" b="1" dirty="0" smtClean="0">
                <a:solidFill>
                  <a:srgbClr val="00FFFF"/>
                </a:solidFill>
                <a:latin typeface="宋体" pitchFamily="2" charset="-122"/>
                <a:ea typeface="宋体" pitchFamily="2" charset="-122"/>
              </a:rPr>
              <a:t>采集标本时做好个人防护。</a:t>
            </a:r>
            <a:endParaRPr lang="en-US" altLang="zh-CN" sz="2800" b="1" dirty="0" smtClean="0">
              <a:solidFill>
                <a:srgbClr val="00FFFF"/>
              </a:solidFill>
              <a:latin typeface="宋体" pitchFamily="2" charset="-122"/>
              <a:ea typeface="宋体" pitchFamily="2" charset="-122"/>
            </a:endParaRPr>
          </a:p>
          <a:p>
            <a:pPr lvl="0">
              <a:buClr>
                <a:srgbClr val="FF00FF"/>
              </a:buClr>
              <a:buFont typeface="Wingdings" pitchFamily="2" charset="2"/>
              <a:buChar char="Ø"/>
              <a:defRPr/>
            </a:pPr>
            <a:endParaRPr lang="en-US" altLang="zh-CN" sz="2800" b="1" dirty="0" smtClean="0">
              <a:solidFill>
                <a:srgbClr val="00FFFF"/>
              </a:solidFill>
              <a:latin typeface="宋体" pitchFamily="2" charset="-122"/>
              <a:ea typeface="宋体" pitchFamily="2" charset="-122"/>
            </a:endParaRPr>
          </a:p>
          <a:p>
            <a:pPr lvl="0">
              <a:buClr>
                <a:srgbClr val="FF00FF"/>
              </a:buClr>
              <a:buFont typeface="Wingdings" pitchFamily="2" charset="2"/>
              <a:buChar char="Ø"/>
              <a:defRPr/>
            </a:pPr>
            <a:r>
              <a:rPr lang="zh-CN" altLang="en-US" sz="2800" b="1" dirty="0">
                <a:solidFill>
                  <a:srgbClr val="00FFFF"/>
                </a:solidFill>
                <a:latin typeface="宋体" pitchFamily="2" charset="-122"/>
                <a:ea typeface="宋体" pitchFamily="2" charset="-122"/>
              </a:rPr>
              <a:t>采集</a:t>
            </a:r>
            <a:r>
              <a:rPr lang="zh-CN" altLang="en-US" sz="2800" b="1" dirty="0" smtClean="0">
                <a:solidFill>
                  <a:srgbClr val="00FFFF"/>
                </a:solidFill>
                <a:latin typeface="宋体" pitchFamily="2" charset="-122"/>
                <a:ea typeface="宋体" pitchFamily="2" charset="-122"/>
              </a:rPr>
              <a:t>后将标本置于塑料袋中，再置于有清晰标识、坚固的防漏专用容器中直接送往实验室，不要污染容器外表，做好相应消毒。</a:t>
            </a:r>
            <a:endParaRPr lang="en-US" altLang="zh-CN" sz="2800" b="1" dirty="0" smtClean="0">
              <a:solidFill>
                <a:srgbClr val="00FFFF"/>
              </a:solidFill>
              <a:latin typeface="宋体" pitchFamily="2" charset="-122"/>
              <a:ea typeface="宋体" pitchFamily="2" charset="-122"/>
            </a:endParaRPr>
          </a:p>
          <a:p>
            <a:pPr lvl="0">
              <a:buClr>
                <a:srgbClr val="FF00FF"/>
              </a:buClr>
              <a:buFont typeface="Wingdings" pitchFamily="2" charset="2"/>
              <a:buChar char="Ø"/>
              <a:defRPr/>
            </a:pPr>
            <a:endParaRPr lang="en-US" altLang="zh-CN" sz="2800" b="1" dirty="0">
              <a:solidFill>
                <a:srgbClr val="00FFFF"/>
              </a:solidFill>
              <a:latin typeface="宋体" pitchFamily="2" charset="-122"/>
              <a:ea typeface="宋体" pitchFamily="2" charset="-122"/>
            </a:endParaRPr>
          </a:p>
          <a:p>
            <a:pPr lvl="0">
              <a:buClr>
                <a:srgbClr val="FF00FF"/>
              </a:buClr>
              <a:buFont typeface="Wingdings" pitchFamily="2" charset="2"/>
              <a:buChar char="Ø"/>
              <a:defRPr/>
            </a:pPr>
            <a:r>
              <a:rPr lang="zh-CN" altLang="en-US" sz="2800" b="1" dirty="0" smtClean="0">
                <a:solidFill>
                  <a:srgbClr val="00FFFF"/>
                </a:solidFill>
                <a:latin typeface="宋体" pitchFamily="2" charset="-122"/>
                <a:ea typeface="宋体" pitchFamily="2" charset="-122"/>
              </a:rPr>
              <a:t>进行检验的实验室应有相应生物安全级别。</a:t>
            </a:r>
            <a:endParaRPr lang="en-US" altLang="zh-CN" sz="2800" b="1" dirty="0">
              <a:solidFill>
                <a:srgbClr val="00FFFF"/>
              </a:solidFill>
              <a:latin typeface="宋体" pitchFamily="2" charset="-122"/>
              <a:ea typeface="宋体" pitchFamily="2" charset="-122"/>
            </a:endParaRPr>
          </a:p>
          <a:p>
            <a:pPr marL="0" lvl="0" indent="0">
              <a:buClr>
                <a:srgbClr val="FF00FF"/>
              </a:buClr>
              <a:buNone/>
              <a:defRPr/>
            </a:pPr>
            <a:endParaRPr lang="en-US" altLang="zh-CN" sz="2800" b="1" dirty="0">
              <a:solidFill>
                <a:srgbClr val="00FFFF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6291691"/>
            <a:ext cx="9144000" cy="566309"/>
          </a:xfrm>
          <a:prstGeom prst="rect">
            <a:avLst/>
          </a:prstGeom>
          <a:noFill/>
          <a:ln>
            <a:noFill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r" fontAlgn="auto"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None/>
              <a:defRPr/>
            </a:pPr>
            <a:r>
              <a:rPr lang="zh-CN" altLang="en-US" sz="1400" dirty="0">
                <a:solidFill>
                  <a:srgbClr val="000000"/>
                </a:solidFill>
                <a:ea typeface="黑体" pitchFamily="2" charset="-122"/>
              </a:rPr>
              <a:t>                                  </a:t>
            </a:r>
            <a:r>
              <a:rPr lang="zh-CN" altLang="en-US" sz="1400" i="1" dirty="0">
                <a:solidFill>
                  <a:schemeClr val="tx1"/>
                </a:solidFill>
                <a:ea typeface="仿宋_GB2312" pitchFamily="49" charset="-122"/>
              </a:rPr>
              <a:t>医院感染质控中心</a:t>
            </a:r>
            <a:endParaRPr lang="en-US" altLang="zh-CN" sz="1400" i="1" dirty="0">
              <a:solidFill>
                <a:schemeClr val="tx1"/>
              </a:solidFill>
              <a:ea typeface="仿宋_GB2312" pitchFamily="49" charset="-122"/>
            </a:endParaRPr>
          </a:p>
          <a:p>
            <a:pPr algn="r" fontAlgn="auto"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None/>
              <a:defRPr/>
            </a:pPr>
            <a:r>
              <a:rPr lang="en-US" altLang="zh-CN" sz="1400" i="1" dirty="0">
                <a:solidFill>
                  <a:schemeClr val="tx1"/>
                </a:solidFill>
                <a:ea typeface="仿宋_GB2312" pitchFamily="49" charset="-122"/>
              </a:rPr>
              <a:t>Nosocomial Infection Quality Control Center </a:t>
            </a:r>
            <a:r>
              <a:rPr lang="en-US" altLang="zh-CN" sz="1400" i="1" dirty="0">
                <a:solidFill>
                  <a:schemeClr val="tx2">
                    <a:lumMod val="75000"/>
                  </a:schemeClr>
                </a:solidFill>
                <a:ea typeface="仿宋_GB2312" pitchFamily="49" charset="-122"/>
              </a:rPr>
              <a:t>                                   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755576" cy="87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0" dist="139700" dir="18840000" sx="82000" sy="82000" algn="ctr" rotWithShape="0">
              <a:srgbClr val="000000">
                <a:alpha val="62000"/>
              </a:srgbClr>
            </a:outerShdw>
          </a:effectLst>
          <a:scene3d>
            <a:camera prst="orthographicFront"/>
            <a:lightRig rig="threePt" dir="t"/>
          </a:scene3d>
          <a:sp3d prstMaterial="matte">
            <a:bevelT w="273050" h="146050"/>
            <a:bevelB w="88900" h="203200" prst="cross"/>
          </a:sp3d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27088" y="304800"/>
            <a:ext cx="6811962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None/>
            </a:pPr>
            <a:r>
              <a:rPr lang="zh-CN" altLang="en-US" sz="1400" i="1" dirty="0">
                <a:latin typeface="Calibri" pitchFamily="34" charset="0"/>
                <a:ea typeface="仿宋_GB2312"/>
                <a:cs typeface="仿宋_GB2312"/>
              </a:rPr>
              <a:t>首都医科大学附属北京佑安医院</a:t>
            </a:r>
          </a:p>
          <a:p>
            <a:pPr>
              <a:spcBef>
                <a:spcPct val="20000"/>
              </a:spcBef>
              <a:buClr>
                <a:schemeClr val="tx1"/>
              </a:buClr>
              <a:buNone/>
            </a:pPr>
            <a:r>
              <a:rPr lang="en-US" altLang="zh-CN" sz="1400" i="1" dirty="0">
                <a:latin typeface="Calibri" pitchFamily="34" charset="0"/>
                <a:ea typeface="仿宋_GB2312"/>
                <a:cs typeface="仿宋_GB2312"/>
              </a:rPr>
              <a:t>Beijing </a:t>
            </a:r>
            <a:r>
              <a:rPr lang="en-US" altLang="zh-CN" sz="1400" i="1" dirty="0" err="1">
                <a:latin typeface="Calibri" pitchFamily="34" charset="0"/>
                <a:ea typeface="仿宋_GB2312"/>
                <a:cs typeface="仿宋_GB2312"/>
              </a:rPr>
              <a:t>Youan</a:t>
            </a:r>
            <a:r>
              <a:rPr lang="en-US" altLang="zh-CN" sz="1400" i="1" dirty="0">
                <a:latin typeface="Calibri" pitchFamily="34" charset="0"/>
                <a:ea typeface="仿宋_GB2312"/>
                <a:cs typeface="仿宋_GB2312"/>
              </a:rPr>
              <a:t> Hospital, Capital Medical University</a:t>
            </a:r>
            <a:endParaRPr lang="zh-CN" altLang="en-US" sz="1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730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827088" y="1052736"/>
            <a:ext cx="7489328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9pPr>
          </a:lstStyle>
          <a:p>
            <a:pPr marL="0" indent="0">
              <a:buNone/>
              <a:defRPr/>
            </a:pPr>
            <a:r>
              <a:rPr lang="zh-CN" altLang="en-US" sz="4400" b="1" dirty="0" smtClean="0">
                <a:solidFill>
                  <a:srgbClr val="FFFF00"/>
                </a:solidFill>
                <a:latin typeface="隶书" pitchFamily="49" charset="-122"/>
                <a:ea typeface="隶书" pitchFamily="49" charset="-122"/>
              </a:rPr>
              <a:t>发热门</a:t>
            </a:r>
            <a:r>
              <a:rPr lang="en-US" altLang="zh-CN" sz="4400" b="1" dirty="0" smtClean="0">
                <a:solidFill>
                  <a:srgbClr val="FFFF00"/>
                </a:solidFill>
                <a:latin typeface="隶书" pitchFamily="49" charset="-122"/>
                <a:ea typeface="隶书" pitchFamily="49" charset="-122"/>
              </a:rPr>
              <a:t>(</a:t>
            </a:r>
            <a:r>
              <a:rPr lang="zh-CN" altLang="en-US" sz="4400" b="1" dirty="0" smtClean="0">
                <a:solidFill>
                  <a:srgbClr val="FFFF00"/>
                </a:solidFill>
                <a:latin typeface="隶书" pitchFamily="49" charset="-122"/>
                <a:ea typeface="隶书" pitchFamily="49" charset="-122"/>
              </a:rPr>
              <a:t>急</a:t>
            </a:r>
            <a:r>
              <a:rPr lang="en-US" altLang="zh-CN" sz="4400" b="1" dirty="0" smtClean="0">
                <a:solidFill>
                  <a:srgbClr val="FFFF00"/>
                </a:solidFill>
                <a:latin typeface="隶书" pitchFamily="49" charset="-122"/>
                <a:ea typeface="隶书" pitchFamily="49" charset="-122"/>
              </a:rPr>
              <a:t>)</a:t>
            </a:r>
            <a:r>
              <a:rPr lang="zh-CN" altLang="en-US" sz="4400" b="1" dirty="0" smtClean="0">
                <a:solidFill>
                  <a:srgbClr val="FFFF00"/>
                </a:solidFill>
                <a:latin typeface="隶书" pitchFamily="49" charset="-122"/>
                <a:ea typeface="隶书" pitchFamily="49" charset="-122"/>
              </a:rPr>
              <a:t>诊</a:t>
            </a:r>
            <a:endParaRPr lang="en-US" altLang="zh-CN" sz="4400" b="1" dirty="0" smtClean="0">
              <a:solidFill>
                <a:srgbClr val="FFFF00"/>
              </a:solidFill>
              <a:latin typeface="隶书" pitchFamily="49" charset="-122"/>
              <a:ea typeface="隶书" pitchFamily="49" charset="-122"/>
            </a:endParaRPr>
          </a:p>
          <a:p>
            <a:pPr marL="0" lvl="0" indent="0">
              <a:buNone/>
              <a:defRPr/>
            </a:pPr>
            <a:r>
              <a:rPr lang="zh-CN" altLang="en-US" sz="2800" b="1" dirty="0" smtClean="0">
                <a:solidFill>
                  <a:srgbClr val="FFFF00"/>
                </a:solidFill>
                <a:latin typeface="宋体" pitchFamily="2" charset="-122"/>
                <a:ea typeface="宋体" pitchFamily="2" charset="-122"/>
              </a:rPr>
              <a:t>死亡病例处理：</a:t>
            </a:r>
            <a:endParaRPr lang="en-US" altLang="zh-CN" sz="2800" b="1" dirty="0" smtClean="0">
              <a:solidFill>
                <a:srgbClr val="FFFF00"/>
              </a:solidFill>
              <a:latin typeface="宋体" pitchFamily="2" charset="-122"/>
              <a:ea typeface="宋体" pitchFamily="2" charset="-122"/>
            </a:endParaRPr>
          </a:p>
          <a:p>
            <a:pPr lvl="0">
              <a:buClr>
                <a:srgbClr val="FF00FF"/>
              </a:buClr>
              <a:buFont typeface="Wingdings" pitchFamily="2" charset="2"/>
              <a:buChar char="Ø"/>
              <a:defRPr/>
            </a:pPr>
            <a:r>
              <a:rPr lang="zh-CN" altLang="en-US" sz="2800" b="1" dirty="0" smtClean="0">
                <a:solidFill>
                  <a:srgbClr val="00FFFF"/>
                </a:solidFill>
                <a:latin typeface="宋体" pitchFamily="2" charset="-122"/>
                <a:ea typeface="宋体" pitchFamily="2" charset="-122"/>
              </a:rPr>
              <a:t>患者死亡后，尽量减少尸体的搬运和转运，尸体消毒后用密封</a:t>
            </a:r>
            <a:r>
              <a:rPr lang="zh-CN" altLang="en-US" sz="2800" b="1" dirty="0" smtClean="0">
                <a:solidFill>
                  <a:srgbClr val="00FFFF"/>
                </a:solidFill>
                <a:latin typeface="宋体" pitchFamily="2" charset="-122"/>
                <a:ea typeface="宋体" pitchFamily="2" charset="-122"/>
              </a:rPr>
              <a:t>防渗漏</a:t>
            </a:r>
            <a:r>
              <a:rPr lang="zh-CN" altLang="en-US" sz="2800" b="1" dirty="0" smtClean="0">
                <a:solidFill>
                  <a:srgbClr val="00FFFF"/>
                </a:solidFill>
                <a:latin typeface="宋体" pitchFamily="2" charset="-122"/>
                <a:ea typeface="宋体" pitchFamily="2" charset="-122"/>
              </a:rPr>
              <a:t>物品包裹，焚烧处理；如必须转移处理，使用密封容器转运。</a:t>
            </a:r>
            <a:endParaRPr lang="en-US" altLang="zh-CN" sz="2800" b="1" dirty="0" smtClean="0">
              <a:solidFill>
                <a:srgbClr val="00FFFF"/>
              </a:solidFill>
              <a:latin typeface="宋体" pitchFamily="2" charset="-122"/>
              <a:ea typeface="宋体" pitchFamily="2" charset="-122"/>
            </a:endParaRPr>
          </a:p>
          <a:p>
            <a:pPr lvl="0">
              <a:buClr>
                <a:srgbClr val="FF00FF"/>
              </a:buClr>
              <a:buFont typeface="Wingdings" pitchFamily="2" charset="2"/>
              <a:buChar char="Ø"/>
              <a:defRPr/>
            </a:pPr>
            <a:endParaRPr lang="en-US" altLang="zh-CN" sz="2800" b="1" dirty="0">
              <a:solidFill>
                <a:srgbClr val="00FFFF"/>
              </a:solidFill>
              <a:latin typeface="宋体" pitchFamily="2" charset="-122"/>
              <a:ea typeface="宋体" pitchFamily="2" charset="-122"/>
            </a:endParaRPr>
          </a:p>
          <a:p>
            <a:pPr lvl="0">
              <a:buClr>
                <a:srgbClr val="FF00FF"/>
              </a:buClr>
              <a:buFont typeface="Wingdings" pitchFamily="2" charset="2"/>
              <a:buChar char="Ø"/>
              <a:defRPr/>
            </a:pPr>
            <a:r>
              <a:rPr lang="zh-CN" altLang="en-US" sz="2800" b="1" dirty="0" smtClean="0">
                <a:solidFill>
                  <a:srgbClr val="00FFFF"/>
                </a:solidFill>
                <a:latin typeface="宋体" pitchFamily="2" charset="-122"/>
                <a:ea typeface="宋体" pitchFamily="2" charset="-122"/>
              </a:rPr>
              <a:t>需做尸体解剖时，严格实施消毒隔离措施。</a:t>
            </a:r>
            <a:endParaRPr lang="en-US" altLang="zh-CN" sz="2800" b="1" dirty="0" smtClean="0">
              <a:solidFill>
                <a:srgbClr val="00FFFF"/>
              </a:solidFill>
              <a:latin typeface="宋体" pitchFamily="2" charset="-122"/>
              <a:ea typeface="宋体" pitchFamily="2" charset="-122"/>
            </a:endParaRPr>
          </a:p>
          <a:p>
            <a:pPr lvl="0">
              <a:buClr>
                <a:srgbClr val="FF00FF"/>
              </a:buClr>
              <a:buFont typeface="Wingdings" pitchFamily="2" charset="2"/>
              <a:buChar char="Ø"/>
              <a:defRPr/>
            </a:pPr>
            <a:endParaRPr lang="en-US" altLang="zh-CN" sz="2800" b="1" dirty="0">
              <a:solidFill>
                <a:srgbClr val="00FFFF"/>
              </a:solidFill>
              <a:latin typeface="宋体" pitchFamily="2" charset="-122"/>
              <a:ea typeface="宋体" pitchFamily="2" charset="-122"/>
            </a:endParaRPr>
          </a:p>
          <a:p>
            <a:pPr lvl="0">
              <a:buClr>
                <a:srgbClr val="FF00FF"/>
              </a:buClr>
              <a:buFont typeface="Wingdings" pitchFamily="2" charset="2"/>
              <a:buChar char="Ø"/>
              <a:defRPr/>
            </a:pPr>
            <a:r>
              <a:rPr lang="zh-CN" altLang="en-US" sz="2800" b="1" dirty="0" smtClean="0">
                <a:solidFill>
                  <a:srgbClr val="00FFFF"/>
                </a:solidFill>
                <a:latin typeface="宋体" pitchFamily="2" charset="-122"/>
                <a:ea typeface="宋体" pitchFamily="2" charset="-122"/>
              </a:rPr>
              <a:t>病人使用过的衣物进行蒸汽消毒或焚化。</a:t>
            </a:r>
            <a:endParaRPr lang="en-US" altLang="zh-CN" sz="2800" b="1" dirty="0">
              <a:solidFill>
                <a:srgbClr val="00FFFF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6291691"/>
            <a:ext cx="9144000" cy="566309"/>
          </a:xfrm>
          <a:prstGeom prst="rect">
            <a:avLst/>
          </a:prstGeom>
          <a:noFill/>
          <a:ln>
            <a:noFill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r" fontAlgn="auto"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None/>
              <a:defRPr/>
            </a:pPr>
            <a:r>
              <a:rPr lang="zh-CN" altLang="en-US" sz="1400" dirty="0">
                <a:solidFill>
                  <a:srgbClr val="000000"/>
                </a:solidFill>
                <a:ea typeface="黑体" pitchFamily="2" charset="-122"/>
              </a:rPr>
              <a:t>                                  </a:t>
            </a:r>
            <a:r>
              <a:rPr lang="zh-CN" altLang="en-US" sz="1400" i="1" dirty="0">
                <a:solidFill>
                  <a:schemeClr val="tx1"/>
                </a:solidFill>
                <a:ea typeface="仿宋_GB2312" pitchFamily="49" charset="-122"/>
              </a:rPr>
              <a:t>医院感染质控中心</a:t>
            </a:r>
            <a:endParaRPr lang="en-US" altLang="zh-CN" sz="1400" i="1" dirty="0">
              <a:solidFill>
                <a:schemeClr val="tx1"/>
              </a:solidFill>
              <a:ea typeface="仿宋_GB2312" pitchFamily="49" charset="-122"/>
            </a:endParaRPr>
          </a:p>
          <a:p>
            <a:pPr algn="r" fontAlgn="auto"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None/>
              <a:defRPr/>
            </a:pPr>
            <a:r>
              <a:rPr lang="en-US" altLang="zh-CN" sz="1400" i="1" dirty="0">
                <a:solidFill>
                  <a:schemeClr val="tx1"/>
                </a:solidFill>
                <a:ea typeface="仿宋_GB2312" pitchFamily="49" charset="-122"/>
              </a:rPr>
              <a:t>Nosocomial Infection Quality Control Center </a:t>
            </a:r>
            <a:r>
              <a:rPr lang="en-US" altLang="zh-CN" sz="1400" i="1" dirty="0">
                <a:solidFill>
                  <a:schemeClr val="tx2">
                    <a:lumMod val="75000"/>
                  </a:schemeClr>
                </a:solidFill>
                <a:ea typeface="仿宋_GB2312" pitchFamily="49" charset="-122"/>
              </a:rPr>
              <a:t>                                   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755576" cy="87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0" dist="139700" dir="18840000" sx="82000" sy="82000" algn="ctr" rotWithShape="0">
              <a:srgbClr val="000000">
                <a:alpha val="62000"/>
              </a:srgbClr>
            </a:outerShdw>
          </a:effectLst>
          <a:scene3d>
            <a:camera prst="orthographicFront"/>
            <a:lightRig rig="threePt" dir="t"/>
          </a:scene3d>
          <a:sp3d prstMaterial="matte">
            <a:bevelT w="273050" h="146050"/>
            <a:bevelB w="88900" h="203200" prst="cross"/>
          </a:sp3d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27088" y="304800"/>
            <a:ext cx="6811962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None/>
            </a:pPr>
            <a:r>
              <a:rPr lang="zh-CN" altLang="en-US" sz="1400" i="1" dirty="0">
                <a:latin typeface="Calibri" pitchFamily="34" charset="0"/>
                <a:ea typeface="仿宋_GB2312"/>
                <a:cs typeface="仿宋_GB2312"/>
              </a:rPr>
              <a:t>首都医科大学附属北京佑安医院</a:t>
            </a:r>
          </a:p>
          <a:p>
            <a:pPr>
              <a:spcBef>
                <a:spcPct val="20000"/>
              </a:spcBef>
              <a:buClr>
                <a:schemeClr val="tx1"/>
              </a:buClr>
              <a:buNone/>
            </a:pPr>
            <a:r>
              <a:rPr lang="en-US" altLang="zh-CN" sz="1400" i="1" dirty="0">
                <a:latin typeface="Calibri" pitchFamily="34" charset="0"/>
                <a:ea typeface="仿宋_GB2312"/>
                <a:cs typeface="仿宋_GB2312"/>
              </a:rPr>
              <a:t>Beijing </a:t>
            </a:r>
            <a:r>
              <a:rPr lang="en-US" altLang="zh-CN" sz="1400" i="1" dirty="0" err="1">
                <a:latin typeface="Calibri" pitchFamily="34" charset="0"/>
                <a:ea typeface="仿宋_GB2312"/>
                <a:cs typeface="仿宋_GB2312"/>
              </a:rPr>
              <a:t>Youan</a:t>
            </a:r>
            <a:r>
              <a:rPr lang="en-US" altLang="zh-CN" sz="1400" i="1" dirty="0">
                <a:latin typeface="Calibri" pitchFamily="34" charset="0"/>
                <a:ea typeface="仿宋_GB2312"/>
                <a:cs typeface="仿宋_GB2312"/>
              </a:rPr>
              <a:t> Hospital, Capital Medical University</a:t>
            </a:r>
            <a:endParaRPr lang="zh-CN" altLang="en-US" sz="1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3730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827088" y="1052736"/>
            <a:ext cx="7489328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9pPr>
          </a:lstStyle>
          <a:p>
            <a:pPr marL="0" indent="0">
              <a:buNone/>
              <a:defRPr/>
            </a:pPr>
            <a:r>
              <a:rPr lang="zh-CN" altLang="en-US" sz="4400" b="1" dirty="0">
                <a:solidFill>
                  <a:srgbClr val="FFFF00"/>
                </a:solidFill>
                <a:latin typeface="隶书" pitchFamily="49" charset="-122"/>
                <a:ea typeface="隶书" pitchFamily="49" charset="-122"/>
              </a:rPr>
              <a:t>收治病区</a:t>
            </a:r>
            <a:endParaRPr lang="en-US" altLang="zh-CN" sz="4400" b="1" dirty="0" smtClean="0">
              <a:solidFill>
                <a:srgbClr val="FFFF00"/>
              </a:solidFill>
              <a:latin typeface="隶书" pitchFamily="49" charset="-122"/>
              <a:ea typeface="隶书" pitchFamily="49" charset="-122"/>
            </a:endParaRPr>
          </a:p>
          <a:p>
            <a:pPr marL="0" indent="0">
              <a:buNone/>
              <a:defRPr/>
            </a:pPr>
            <a:r>
              <a:rPr lang="zh-CN" altLang="en-US" sz="2800" b="1" dirty="0" smtClean="0">
                <a:solidFill>
                  <a:srgbClr val="00FFFF"/>
                </a:solidFill>
                <a:latin typeface="宋体" pitchFamily="2" charset="-122"/>
                <a:ea typeface="宋体" pitchFamily="2" charset="-122"/>
              </a:rPr>
              <a:t>收治病区目前暂定为：</a:t>
            </a:r>
            <a:endParaRPr lang="en-US" altLang="zh-CN" sz="2800" b="1" dirty="0" smtClean="0">
              <a:solidFill>
                <a:srgbClr val="00FFFF"/>
              </a:solidFill>
              <a:latin typeface="宋体" pitchFamily="2" charset="-122"/>
              <a:ea typeface="宋体" pitchFamily="2" charset="-122"/>
            </a:endParaRPr>
          </a:p>
          <a:p>
            <a:pPr marL="0" indent="0">
              <a:buNone/>
              <a:defRPr/>
            </a:pPr>
            <a:r>
              <a:rPr lang="zh-CN" altLang="en-US" sz="2800" b="1" dirty="0">
                <a:solidFill>
                  <a:srgbClr val="FFFF00"/>
                </a:solidFill>
                <a:latin typeface="宋体" pitchFamily="2" charset="-122"/>
                <a:ea typeface="宋体" pitchFamily="2" charset="-122"/>
              </a:rPr>
              <a:t>感染三</a:t>
            </a:r>
            <a:r>
              <a:rPr lang="zh-CN" altLang="en-US" sz="2800" b="1" dirty="0" smtClean="0">
                <a:solidFill>
                  <a:srgbClr val="FFFF00"/>
                </a:solidFill>
                <a:latin typeface="宋体" pitchFamily="2" charset="-122"/>
                <a:ea typeface="宋体" pitchFamily="2" charset="-122"/>
              </a:rPr>
              <a:t>科：</a:t>
            </a:r>
            <a:r>
              <a:rPr lang="en-US" altLang="zh-CN" sz="2800" b="1" dirty="0" smtClean="0">
                <a:solidFill>
                  <a:srgbClr val="00FFFF"/>
                </a:solidFill>
                <a:latin typeface="宋体" pitchFamily="2" charset="-122"/>
                <a:ea typeface="宋体" pitchFamily="2" charset="-122"/>
              </a:rPr>
              <a:t>801</a:t>
            </a:r>
            <a:r>
              <a:rPr lang="zh-CN" altLang="en-US" sz="2800" b="1" dirty="0" smtClean="0">
                <a:solidFill>
                  <a:srgbClr val="00FFFF"/>
                </a:solidFill>
                <a:latin typeface="宋体" pitchFamily="2" charset="-122"/>
                <a:ea typeface="宋体" pitchFamily="2" charset="-122"/>
              </a:rPr>
              <a:t>、</a:t>
            </a:r>
            <a:r>
              <a:rPr lang="en-US" altLang="zh-CN" sz="2800" b="1" dirty="0" smtClean="0">
                <a:solidFill>
                  <a:srgbClr val="00FFFF"/>
                </a:solidFill>
                <a:latin typeface="宋体" pitchFamily="2" charset="-122"/>
                <a:ea typeface="宋体" pitchFamily="2" charset="-122"/>
              </a:rPr>
              <a:t>802</a:t>
            </a:r>
            <a:r>
              <a:rPr lang="zh-CN" altLang="en-US" sz="2800" b="1" dirty="0" smtClean="0">
                <a:solidFill>
                  <a:srgbClr val="00FFFF"/>
                </a:solidFill>
                <a:latin typeface="宋体" pitchFamily="2" charset="-122"/>
                <a:ea typeface="宋体" pitchFamily="2" charset="-122"/>
              </a:rPr>
              <a:t>、</a:t>
            </a:r>
            <a:r>
              <a:rPr lang="en-US" altLang="zh-CN" sz="2800" b="1" dirty="0" smtClean="0">
                <a:solidFill>
                  <a:srgbClr val="00FFFF"/>
                </a:solidFill>
                <a:latin typeface="宋体" pitchFamily="2" charset="-122"/>
                <a:ea typeface="宋体" pitchFamily="2" charset="-122"/>
              </a:rPr>
              <a:t>803</a:t>
            </a:r>
            <a:r>
              <a:rPr lang="zh-CN" altLang="en-US" sz="2800" b="1" dirty="0" smtClean="0">
                <a:solidFill>
                  <a:srgbClr val="00FFFF"/>
                </a:solidFill>
                <a:latin typeface="宋体" pitchFamily="2" charset="-122"/>
                <a:ea typeface="宋体" pitchFamily="2" charset="-122"/>
              </a:rPr>
              <a:t>病室作为疑似患者及轻症患者收治病房。</a:t>
            </a:r>
            <a:endParaRPr lang="en-US" altLang="zh-CN" sz="2800" b="1" dirty="0" smtClean="0">
              <a:solidFill>
                <a:srgbClr val="00FFFF"/>
              </a:solidFill>
              <a:latin typeface="宋体" pitchFamily="2" charset="-122"/>
              <a:ea typeface="宋体" pitchFamily="2" charset="-122"/>
            </a:endParaRPr>
          </a:p>
          <a:p>
            <a:pPr marL="0" indent="0">
              <a:buNone/>
              <a:defRPr/>
            </a:pPr>
            <a:endParaRPr lang="en-US" altLang="zh-CN" sz="2800" b="1" dirty="0">
              <a:solidFill>
                <a:srgbClr val="00FFFF"/>
              </a:solidFill>
              <a:latin typeface="宋体" pitchFamily="2" charset="-122"/>
              <a:ea typeface="宋体" pitchFamily="2" charset="-122"/>
            </a:endParaRPr>
          </a:p>
          <a:p>
            <a:pPr marL="0" indent="0">
              <a:buNone/>
              <a:defRPr/>
            </a:pPr>
            <a:r>
              <a:rPr lang="zh-CN" altLang="en-US" sz="2800" b="1" dirty="0" smtClean="0">
                <a:solidFill>
                  <a:srgbClr val="FFFF00"/>
                </a:solidFill>
                <a:latin typeface="宋体" pitchFamily="2" charset="-122"/>
                <a:ea typeface="宋体" pitchFamily="2" charset="-122"/>
              </a:rPr>
              <a:t>外科</a:t>
            </a:r>
            <a:r>
              <a:rPr lang="en-US" altLang="zh-CN" sz="2800" b="1" dirty="0" smtClean="0">
                <a:solidFill>
                  <a:srgbClr val="FFFF00"/>
                </a:solidFill>
                <a:latin typeface="宋体" pitchFamily="2" charset="-122"/>
                <a:ea typeface="宋体" pitchFamily="2" charset="-122"/>
              </a:rPr>
              <a:t>ICU</a:t>
            </a:r>
            <a:r>
              <a:rPr lang="zh-CN" altLang="en-US" sz="2800" b="1" dirty="0" smtClean="0">
                <a:solidFill>
                  <a:srgbClr val="FFFF00"/>
                </a:solidFill>
                <a:latin typeface="宋体" pitchFamily="2" charset="-122"/>
                <a:ea typeface="宋体" pitchFamily="2" charset="-122"/>
              </a:rPr>
              <a:t>：</a:t>
            </a:r>
            <a:r>
              <a:rPr lang="zh-CN" altLang="en-US" sz="2800" b="1" dirty="0" smtClean="0">
                <a:solidFill>
                  <a:srgbClr val="00FFFF"/>
                </a:solidFill>
                <a:latin typeface="宋体" pitchFamily="2" charset="-122"/>
                <a:ea typeface="宋体" pitchFamily="2" charset="-122"/>
              </a:rPr>
              <a:t>负压病房作为确诊患者及重症患者收治病房。</a:t>
            </a:r>
            <a:r>
              <a:rPr lang="en-US" altLang="zh-CN" sz="2800" b="1" dirty="0" smtClean="0">
                <a:solidFill>
                  <a:srgbClr val="00FFFF"/>
                </a:solidFill>
                <a:latin typeface="宋体" pitchFamily="2" charset="-122"/>
                <a:ea typeface="宋体" pitchFamily="2" charset="-122"/>
              </a:rPr>
              <a:t>    </a:t>
            </a:r>
            <a:endParaRPr lang="zh-CN" altLang="en-US" sz="2800" b="1" dirty="0">
              <a:solidFill>
                <a:srgbClr val="00FFFF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6291691"/>
            <a:ext cx="9144000" cy="566309"/>
          </a:xfrm>
          <a:prstGeom prst="rect">
            <a:avLst/>
          </a:prstGeom>
          <a:noFill/>
          <a:ln>
            <a:noFill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r" fontAlgn="auto"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None/>
              <a:defRPr/>
            </a:pPr>
            <a:r>
              <a:rPr lang="zh-CN" altLang="en-US" sz="1400" dirty="0">
                <a:solidFill>
                  <a:srgbClr val="000000"/>
                </a:solidFill>
                <a:ea typeface="黑体" pitchFamily="2" charset="-122"/>
              </a:rPr>
              <a:t>                                  </a:t>
            </a:r>
            <a:r>
              <a:rPr lang="zh-CN" altLang="en-US" sz="1400" i="1" dirty="0">
                <a:solidFill>
                  <a:schemeClr val="tx1"/>
                </a:solidFill>
                <a:ea typeface="仿宋_GB2312" pitchFamily="49" charset="-122"/>
              </a:rPr>
              <a:t>医院感染质控中心</a:t>
            </a:r>
            <a:endParaRPr lang="en-US" altLang="zh-CN" sz="1400" i="1" dirty="0">
              <a:solidFill>
                <a:schemeClr val="tx1"/>
              </a:solidFill>
              <a:ea typeface="仿宋_GB2312" pitchFamily="49" charset="-122"/>
            </a:endParaRPr>
          </a:p>
          <a:p>
            <a:pPr algn="r" fontAlgn="auto"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None/>
              <a:defRPr/>
            </a:pPr>
            <a:r>
              <a:rPr lang="en-US" altLang="zh-CN" sz="1400" i="1" dirty="0">
                <a:solidFill>
                  <a:schemeClr val="tx1"/>
                </a:solidFill>
                <a:ea typeface="仿宋_GB2312" pitchFamily="49" charset="-122"/>
              </a:rPr>
              <a:t>Nosocomial Infection Quality Control Center </a:t>
            </a:r>
            <a:r>
              <a:rPr lang="en-US" altLang="zh-CN" sz="1400" i="1" dirty="0">
                <a:solidFill>
                  <a:schemeClr val="tx2">
                    <a:lumMod val="75000"/>
                  </a:schemeClr>
                </a:solidFill>
                <a:ea typeface="仿宋_GB2312" pitchFamily="49" charset="-122"/>
              </a:rPr>
              <a:t>                                   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755576" cy="87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0" dist="139700" dir="18840000" sx="82000" sy="82000" algn="ctr" rotWithShape="0">
              <a:srgbClr val="000000">
                <a:alpha val="62000"/>
              </a:srgbClr>
            </a:outerShdw>
          </a:effectLst>
          <a:scene3d>
            <a:camera prst="orthographicFront"/>
            <a:lightRig rig="threePt" dir="t"/>
          </a:scene3d>
          <a:sp3d prstMaterial="matte">
            <a:bevelT w="273050" h="146050"/>
            <a:bevelB w="88900" h="203200" prst="cross"/>
          </a:sp3d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27088" y="304800"/>
            <a:ext cx="6811962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None/>
            </a:pPr>
            <a:r>
              <a:rPr lang="zh-CN" altLang="en-US" sz="1400" i="1" dirty="0">
                <a:latin typeface="Calibri" pitchFamily="34" charset="0"/>
                <a:ea typeface="仿宋_GB2312"/>
                <a:cs typeface="仿宋_GB2312"/>
              </a:rPr>
              <a:t>首都医科大学附属北京佑安医院</a:t>
            </a:r>
          </a:p>
          <a:p>
            <a:pPr>
              <a:spcBef>
                <a:spcPct val="20000"/>
              </a:spcBef>
              <a:buClr>
                <a:schemeClr val="tx1"/>
              </a:buClr>
              <a:buNone/>
            </a:pPr>
            <a:r>
              <a:rPr lang="en-US" altLang="zh-CN" sz="1400" i="1" dirty="0">
                <a:latin typeface="Calibri" pitchFamily="34" charset="0"/>
                <a:ea typeface="仿宋_GB2312"/>
                <a:cs typeface="仿宋_GB2312"/>
              </a:rPr>
              <a:t>Beijing </a:t>
            </a:r>
            <a:r>
              <a:rPr lang="en-US" altLang="zh-CN" sz="1400" i="1" dirty="0" err="1">
                <a:latin typeface="Calibri" pitchFamily="34" charset="0"/>
                <a:ea typeface="仿宋_GB2312"/>
                <a:cs typeface="仿宋_GB2312"/>
              </a:rPr>
              <a:t>Youan</a:t>
            </a:r>
            <a:r>
              <a:rPr lang="en-US" altLang="zh-CN" sz="1400" i="1" dirty="0">
                <a:latin typeface="Calibri" pitchFamily="34" charset="0"/>
                <a:ea typeface="仿宋_GB2312"/>
                <a:cs typeface="仿宋_GB2312"/>
              </a:rPr>
              <a:t> Hospital, Capital Medical University</a:t>
            </a:r>
            <a:endParaRPr lang="zh-CN" altLang="en-US" sz="1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714479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827088" y="1052736"/>
            <a:ext cx="7489328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9pPr>
          </a:lstStyle>
          <a:p>
            <a:pPr marL="0" indent="0">
              <a:buNone/>
              <a:defRPr/>
            </a:pPr>
            <a:r>
              <a:rPr lang="zh-CN" altLang="en-US" sz="4400" b="1" dirty="0">
                <a:solidFill>
                  <a:srgbClr val="FFFF00"/>
                </a:solidFill>
                <a:latin typeface="隶书" pitchFamily="49" charset="-122"/>
                <a:ea typeface="隶书" pitchFamily="49" charset="-122"/>
              </a:rPr>
              <a:t>收治</a:t>
            </a:r>
            <a:r>
              <a:rPr lang="zh-CN" altLang="en-US" sz="4400" b="1" dirty="0" smtClean="0">
                <a:solidFill>
                  <a:srgbClr val="FFFF00"/>
                </a:solidFill>
                <a:latin typeface="隶书" pitchFamily="49" charset="-122"/>
                <a:ea typeface="隶书" pitchFamily="49" charset="-122"/>
              </a:rPr>
              <a:t>病区</a:t>
            </a:r>
          </a:p>
          <a:p>
            <a:pPr>
              <a:buClr>
                <a:srgbClr val="FF00FF"/>
              </a:buClr>
              <a:buFont typeface="Wingdings" pitchFamily="2" charset="2"/>
              <a:buChar char="Ø"/>
              <a:defRPr/>
            </a:pPr>
            <a:r>
              <a:rPr lang="zh-CN" altLang="en-US" sz="2800" b="1" dirty="0">
                <a:solidFill>
                  <a:srgbClr val="00FFFF"/>
                </a:solidFill>
                <a:latin typeface="宋体" pitchFamily="2" charset="-122"/>
                <a:ea typeface="宋体" pitchFamily="2" charset="-122"/>
              </a:rPr>
              <a:t>临床</a:t>
            </a:r>
            <a:r>
              <a:rPr lang="zh-CN" altLang="en-US" sz="2800" b="1" dirty="0" smtClean="0">
                <a:solidFill>
                  <a:srgbClr val="00FFFF"/>
                </a:solidFill>
                <a:latin typeface="宋体" pitchFamily="2" charset="-122"/>
                <a:ea typeface="宋体" pitchFamily="2" charset="-122"/>
              </a:rPr>
              <a:t>诊疗、护理、环境清洁过程中涉及的消毒、隔离、防护、标本采集、送检、尸体处理等均与门</a:t>
            </a:r>
            <a:r>
              <a:rPr lang="en-US" altLang="zh-CN" sz="2800" b="1" dirty="0" smtClean="0">
                <a:solidFill>
                  <a:srgbClr val="00FFFF"/>
                </a:solidFill>
                <a:latin typeface="宋体" pitchFamily="2" charset="-122"/>
                <a:ea typeface="宋体" pitchFamily="2" charset="-122"/>
              </a:rPr>
              <a:t>(</a:t>
            </a:r>
            <a:r>
              <a:rPr lang="zh-CN" altLang="en-US" sz="2800" b="1" dirty="0" smtClean="0">
                <a:solidFill>
                  <a:srgbClr val="00FFFF"/>
                </a:solidFill>
                <a:latin typeface="宋体" pitchFamily="2" charset="-122"/>
                <a:ea typeface="宋体" pitchFamily="2" charset="-122"/>
              </a:rPr>
              <a:t>急</a:t>
            </a:r>
            <a:r>
              <a:rPr lang="en-US" altLang="zh-CN" sz="2800" b="1" dirty="0" smtClean="0">
                <a:solidFill>
                  <a:srgbClr val="00FFFF"/>
                </a:solidFill>
                <a:latin typeface="宋体" pitchFamily="2" charset="-122"/>
                <a:ea typeface="宋体" pitchFamily="2" charset="-122"/>
              </a:rPr>
              <a:t>)</a:t>
            </a:r>
            <a:r>
              <a:rPr lang="zh-CN" altLang="en-US" sz="2800" b="1" dirty="0" smtClean="0">
                <a:solidFill>
                  <a:srgbClr val="00FFFF"/>
                </a:solidFill>
                <a:latin typeface="宋体" pitchFamily="2" charset="-122"/>
                <a:ea typeface="宋体" pitchFamily="2" charset="-122"/>
              </a:rPr>
              <a:t>诊处理方式相同。</a:t>
            </a:r>
            <a:endParaRPr lang="en-US" altLang="zh-CN" sz="2800" b="1" dirty="0" smtClean="0">
              <a:solidFill>
                <a:srgbClr val="00FFFF"/>
              </a:solidFill>
              <a:latin typeface="宋体" pitchFamily="2" charset="-122"/>
              <a:ea typeface="宋体" pitchFamily="2" charset="-122"/>
            </a:endParaRPr>
          </a:p>
          <a:p>
            <a:pPr>
              <a:buClr>
                <a:srgbClr val="FF00FF"/>
              </a:buClr>
              <a:buFont typeface="Wingdings" pitchFamily="2" charset="2"/>
              <a:buChar char="Ø"/>
              <a:defRPr/>
            </a:pPr>
            <a:endParaRPr lang="en-US" altLang="zh-CN" sz="2800" b="1" dirty="0">
              <a:solidFill>
                <a:srgbClr val="00FFFF"/>
              </a:solidFill>
              <a:latin typeface="宋体" pitchFamily="2" charset="-122"/>
              <a:ea typeface="宋体" pitchFamily="2" charset="-122"/>
            </a:endParaRPr>
          </a:p>
          <a:p>
            <a:pPr>
              <a:buClr>
                <a:srgbClr val="FF00FF"/>
              </a:buClr>
              <a:buFont typeface="Wingdings" pitchFamily="2" charset="2"/>
              <a:buChar char="Ø"/>
              <a:defRPr/>
            </a:pPr>
            <a:r>
              <a:rPr lang="zh-CN" altLang="en-US" sz="2800" b="1" dirty="0" smtClean="0">
                <a:solidFill>
                  <a:srgbClr val="00FFFF"/>
                </a:solidFill>
                <a:latin typeface="宋体" pitchFamily="2" charset="-122"/>
                <a:ea typeface="宋体" pitchFamily="2" charset="-122"/>
              </a:rPr>
              <a:t>转运患者或患者尸体时使用密闭转运车，通过</a:t>
            </a:r>
            <a:r>
              <a:rPr lang="en-US" altLang="zh-CN" sz="2800" b="1" dirty="0" smtClean="0">
                <a:solidFill>
                  <a:srgbClr val="00FFFF"/>
                </a:solidFill>
                <a:latin typeface="宋体" pitchFamily="2" charset="-122"/>
                <a:ea typeface="宋体" pitchFamily="2" charset="-122"/>
              </a:rPr>
              <a:t>C</a:t>
            </a:r>
            <a:r>
              <a:rPr lang="zh-CN" altLang="en-US" sz="2800" b="1" dirty="0" smtClean="0">
                <a:solidFill>
                  <a:srgbClr val="00FFFF"/>
                </a:solidFill>
                <a:latin typeface="宋体" pitchFamily="2" charset="-122"/>
                <a:ea typeface="宋体" pitchFamily="2" charset="-122"/>
              </a:rPr>
              <a:t>楼东侧污梯进行转运。</a:t>
            </a:r>
            <a:endParaRPr lang="en-US" altLang="zh-CN" sz="2800" b="1" dirty="0" smtClean="0">
              <a:solidFill>
                <a:srgbClr val="00FFFF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6291691"/>
            <a:ext cx="9144000" cy="566309"/>
          </a:xfrm>
          <a:prstGeom prst="rect">
            <a:avLst/>
          </a:prstGeom>
          <a:noFill/>
          <a:ln>
            <a:noFill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r" fontAlgn="auto"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None/>
              <a:defRPr/>
            </a:pPr>
            <a:r>
              <a:rPr lang="zh-CN" altLang="en-US" sz="1400" dirty="0">
                <a:solidFill>
                  <a:srgbClr val="000000"/>
                </a:solidFill>
                <a:ea typeface="黑体" pitchFamily="2" charset="-122"/>
              </a:rPr>
              <a:t>                                  </a:t>
            </a:r>
            <a:r>
              <a:rPr lang="zh-CN" altLang="en-US" sz="1400" i="1" dirty="0">
                <a:solidFill>
                  <a:schemeClr val="tx1"/>
                </a:solidFill>
                <a:ea typeface="仿宋_GB2312" pitchFamily="49" charset="-122"/>
              </a:rPr>
              <a:t>医院感染质控中心</a:t>
            </a:r>
            <a:endParaRPr lang="en-US" altLang="zh-CN" sz="1400" i="1" dirty="0">
              <a:solidFill>
                <a:schemeClr val="tx1"/>
              </a:solidFill>
              <a:ea typeface="仿宋_GB2312" pitchFamily="49" charset="-122"/>
            </a:endParaRPr>
          </a:p>
          <a:p>
            <a:pPr algn="r" fontAlgn="auto"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None/>
              <a:defRPr/>
            </a:pPr>
            <a:r>
              <a:rPr lang="en-US" altLang="zh-CN" sz="1400" i="1" dirty="0">
                <a:solidFill>
                  <a:schemeClr val="tx1"/>
                </a:solidFill>
                <a:ea typeface="仿宋_GB2312" pitchFamily="49" charset="-122"/>
              </a:rPr>
              <a:t>Nosocomial Infection Quality Control Center </a:t>
            </a:r>
            <a:r>
              <a:rPr lang="en-US" altLang="zh-CN" sz="1400" i="1" dirty="0">
                <a:solidFill>
                  <a:schemeClr val="tx2">
                    <a:lumMod val="75000"/>
                  </a:schemeClr>
                </a:solidFill>
                <a:ea typeface="仿宋_GB2312" pitchFamily="49" charset="-122"/>
              </a:rPr>
              <a:t>                                   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755576" cy="87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0" dist="139700" dir="18840000" sx="82000" sy="82000" algn="ctr" rotWithShape="0">
              <a:srgbClr val="000000">
                <a:alpha val="62000"/>
              </a:srgbClr>
            </a:outerShdw>
          </a:effectLst>
          <a:scene3d>
            <a:camera prst="orthographicFront"/>
            <a:lightRig rig="threePt" dir="t"/>
          </a:scene3d>
          <a:sp3d prstMaterial="matte">
            <a:bevelT w="273050" h="146050"/>
            <a:bevelB w="88900" h="203200" prst="cross"/>
          </a:sp3d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27088" y="304800"/>
            <a:ext cx="6811962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None/>
            </a:pPr>
            <a:r>
              <a:rPr lang="zh-CN" altLang="en-US" sz="1400" i="1" dirty="0">
                <a:latin typeface="Calibri" pitchFamily="34" charset="0"/>
                <a:ea typeface="仿宋_GB2312"/>
                <a:cs typeface="仿宋_GB2312"/>
              </a:rPr>
              <a:t>首都医科大学附属北京佑安医院</a:t>
            </a:r>
          </a:p>
          <a:p>
            <a:pPr>
              <a:spcBef>
                <a:spcPct val="20000"/>
              </a:spcBef>
              <a:buClr>
                <a:schemeClr val="tx1"/>
              </a:buClr>
              <a:buNone/>
            </a:pPr>
            <a:r>
              <a:rPr lang="en-US" altLang="zh-CN" sz="1400" i="1" dirty="0">
                <a:latin typeface="Calibri" pitchFamily="34" charset="0"/>
                <a:ea typeface="仿宋_GB2312"/>
                <a:cs typeface="仿宋_GB2312"/>
              </a:rPr>
              <a:t>Beijing </a:t>
            </a:r>
            <a:r>
              <a:rPr lang="en-US" altLang="zh-CN" sz="1400" i="1" dirty="0" err="1">
                <a:latin typeface="Calibri" pitchFamily="34" charset="0"/>
                <a:ea typeface="仿宋_GB2312"/>
                <a:cs typeface="仿宋_GB2312"/>
              </a:rPr>
              <a:t>Youan</a:t>
            </a:r>
            <a:r>
              <a:rPr lang="en-US" altLang="zh-CN" sz="1400" i="1" dirty="0">
                <a:latin typeface="Calibri" pitchFamily="34" charset="0"/>
                <a:ea typeface="仿宋_GB2312"/>
                <a:cs typeface="仿宋_GB2312"/>
              </a:rPr>
              <a:t> Hospital, Capital Medical University</a:t>
            </a:r>
            <a:endParaRPr lang="zh-CN" altLang="en-US" sz="1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536525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827088" y="1052736"/>
            <a:ext cx="7489328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9pPr>
          </a:lstStyle>
          <a:p>
            <a:pPr marL="0" indent="0">
              <a:buNone/>
              <a:defRPr/>
            </a:pPr>
            <a:r>
              <a:rPr lang="zh-CN" altLang="en-US" sz="4400" b="1" dirty="0">
                <a:solidFill>
                  <a:srgbClr val="FFFF00"/>
                </a:solidFill>
                <a:latin typeface="隶书" pitchFamily="49" charset="-122"/>
                <a:ea typeface="隶书" pitchFamily="49" charset="-122"/>
              </a:rPr>
              <a:t>收治病区</a:t>
            </a:r>
            <a:endParaRPr lang="en-US" altLang="zh-CN" sz="4400" b="1" dirty="0" smtClean="0">
              <a:solidFill>
                <a:srgbClr val="FFFF00"/>
              </a:solidFill>
              <a:latin typeface="隶书" pitchFamily="49" charset="-122"/>
              <a:ea typeface="隶书" pitchFamily="49" charset="-122"/>
            </a:endParaRPr>
          </a:p>
          <a:p>
            <a:pPr>
              <a:buClr>
                <a:srgbClr val="FF00FF"/>
              </a:buClr>
              <a:buFont typeface="Wingdings" pitchFamily="2" charset="2"/>
              <a:buChar char="Ø"/>
            </a:pPr>
            <a:r>
              <a:rPr lang="zh-CN" altLang="en-US" sz="2400" b="1" dirty="0" smtClean="0">
                <a:solidFill>
                  <a:srgbClr val="00FFFF"/>
                </a:solidFill>
              </a:rPr>
              <a:t>医务</a:t>
            </a:r>
            <a:r>
              <a:rPr lang="zh-CN" altLang="en-US" sz="2400" b="1" dirty="0">
                <a:solidFill>
                  <a:srgbClr val="00FFFF"/>
                </a:solidFill>
              </a:rPr>
              <a:t>人员进入或离开隔离病房时，应当</a:t>
            </a:r>
            <a:r>
              <a:rPr lang="zh-CN" altLang="en-US" sz="2400" b="1" dirty="0" smtClean="0">
                <a:solidFill>
                  <a:srgbClr val="00FFFF"/>
                </a:solidFill>
              </a:rPr>
              <a:t>遵循</a:t>
            </a:r>
            <a:r>
              <a:rPr lang="en-US" altLang="zh-CN" sz="2400" b="1" dirty="0" smtClean="0">
                <a:solidFill>
                  <a:srgbClr val="FF00FF"/>
                </a:solidFill>
              </a:rPr>
              <a:t>《</a:t>
            </a:r>
            <a:r>
              <a:rPr lang="zh-CN" altLang="en-US" sz="2400" b="1" dirty="0">
                <a:solidFill>
                  <a:srgbClr val="FF00FF"/>
                </a:solidFill>
              </a:rPr>
              <a:t>医院隔离技术规范</a:t>
            </a:r>
            <a:r>
              <a:rPr lang="en-US" altLang="zh-CN" sz="2400" b="1" dirty="0">
                <a:solidFill>
                  <a:srgbClr val="FF00FF"/>
                </a:solidFill>
              </a:rPr>
              <a:t>》</a:t>
            </a:r>
            <a:r>
              <a:rPr lang="zh-CN" altLang="en-US" sz="2400" b="1" dirty="0">
                <a:solidFill>
                  <a:srgbClr val="00FFFF"/>
                </a:solidFill>
              </a:rPr>
              <a:t>的有关要求，并正确穿脱防护</a:t>
            </a:r>
            <a:r>
              <a:rPr lang="zh-CN" altLang="en-US" sz="2400" b="1" dirty="0" smtClean="0">
                <a:solidFill>
                  <a:srgbClr val="00FFFF"/>
                </a:solidFill>
              </a:rPr>
              <a:t>用品</a:t>
            </a:r>
            <a:endParaRPr lang="zh-CN" altLang="en-US" sz="2400" b="1" dirty="0">
              <a:solidFill>
                <a:srgbClr val="00FFFF"/>
              </a:solidFill>
            </a:endParaRPr>
          </a:p>
          <a:p>
            <a:pPr>
              <a:buClr>
                <a:srgbClr val="FF00FF"/>
              </a:buClr>
              <a:buFont typeface="Wingdings" pitchFamily="2" charset="2"/>
              <a:buChar char="Ø"/>
            </a:pPr>
            <a:r>
              <a:rPr lang="zh-CN" altLang="en-US" sz="2400" b="1" dirty="0" smtClean="0">
                <a:solidFill>
                  <a:srgbClr val="00FFFF"/>
                </a:solidFill>
              </a:rPr>
              <a:t>原则上</a:t>
            </a:r>
            <a:r>
              <a:rPr lang="zh-CN" altLang="en-US" sz="2400" b="1" dirty="0">
                <a:solidFill>
                  <a:srgbClr val="00FFFF"/>
                </a:solidFill>
              </a:rPr>
              <a:t>患者的</a:t>
            </a:r>
            <a:r>
              <a:rPr lang="zh-CN" altLang="en-US" sz="2400" b="1" dirty="0">
                <a:solidFill>
                  <a:srgbClr val="FF00FF"/>
                </a:solidFill>
              </a:rPr>
              <a:t>活动限制</a:t>
            </a:r>
            <a:r>
              <a:rPr lang="zh-CN" altLang="en-US" sz="2400" b="1" dirty="0">
                <a:solidFill>
                  <a:srgbClr val="00FFFF"/>
                </a:solidFill>
              </a:rPr>
              <a:t>在隔离病房内，若确需离开</a:t>
            </a:r>
            <a:r>
              <a:rPr lang="zh-CN" altLang="en-US" sz="2400" b="1" dirty="0" smtClean="0">
                <a:solidFill>
                  <a:srgbClr val="00FFFF"/>
                </a:solidFill>
              </a:rPr>
              <a:t>隔离病房或</a:t>
            </a:r>
            <a:r>
              <a:rPr lang="zh-CN" altLang="en-US" sz="2400" b="1" dirty="0">
                <a:solidFill>
                  <a:srgbClr val="00FFFF"/>
                </a:solidFill>
              </a:rPr>
              <a:t>隔离区域时，应当采取相应措施防止造成</a:t>
            </a:r>
            <a:r>
              <a:rPr lang="zh-CN" altLang="en-US" sz="2400" b="1" dirty="0" smtClean="0">
                <a:solidFill>
                  <a:srgbClr val="00FFFF"/>
                </a:solidFill>
              </a:rPr>
              <a:t>交叉感染</a:t>
            </a:r>
            <a:endParaRPr lang="zh-CN" altLang="en-US" sz="2400" b="1" dirty="0">
              <a:solidFill>
                <a:srgbClr val="00FFFF"/>
              </a:solidFill>
            </a:endParaRPr>
          </a:p>
          <a:p>
            <a:pPr>
              <a:buClr>
                <a:srgbClr val="FF00FF"/>
              </a:buClr>
              <a:buFont typeface="Wingdings" pitchFamily="2" charset="2"/>
              <a:buChar char="Ø"/>
            </a:pPr>
            <a:r>
              <a:rPr lang="zh-CN" altLang="en-US" sz="2400" b="1" dirty="0" smtClean="0">
                <a:solidFill>
                  <a:srgbClr val="00FFFF"/>
                </a:solidFill>
              </a:rPr>
              <a:t>用于疑似、确诊患者</a:t>
            </a:r>
            <a:r>
              <a:rPr lang="zh-CN" altLang="en-US" sz="2400" b="1" dirty="0">
                <a:solidFill>
                  <a:srgbClr val="00FFFF"/>
                </a:solidFill>
              </a:rPr>
              <a:t>的听诊器、温度计、血压计等医疗器具</a:t>
            </a:r>
            <a:r>
              <a:rPr lang="zh-CN" altLang="en-US" sz="2400" b="1" dirty="0" smtClean="0">
                <a:solidFill>
                  <a:srgbClr val="00FFFF"/>
                </a:solidFill>
              </a:rPr>
              <a:t>实行</a:t>
            </a:r>
            <a:r>
              <a:rPr lang="zh-CN" altLang="en-US" sz="2400" b="1" dirty="0" smtClean="0">
                <a:solidFill>
                  <a:srgbClr val="FF00FF"/>
                </a:solidFill>
              </a:rPr>
              <a:t>专人</a:t>
            </a:r>
            <a:r>
              <a:rPr lang="zh-CN" altLang="en-US" sz="2400" b="1" dirty="0">
                <a:solidFill>
                  <a:srgbClr val="FF00FF"/>
                </a:solidFill>
              </a:rPr>
              <a:t>专用</a:t>
            </a:r>
            <a:r>
              <a:rPr lang="zh-CN" altLang="en-US" sz="2400" b="1" dirty="0">
                <a:solidFill>
                  <a:srgbClr val="00FFFF"/>
                </a:solidFill>
              </a:rPr>
              <a:t>。非专人专用的医疗器具在用于其他患者前，应当</a:t>
            </a:r>
            <a:r>
              <a:rPr lang="zh-CN" altLang="en-US" sz="2400" b="1" dirty="0" smtClean="0">
                <a:solidFill>
                  <a:srgbClr val="00FFFF"/>
                </a:solidFill>
              </a:rPr>
              <a:t>进行</a:t>
            </a:r>
            <a:r>
              <a:rPr lang="zh-CN" altLang="en-US" sz="2400" b="1" dirty="0" smtClean="0">
                <a:solidFill>
                  <a:srgbClr val="FF00FF"/>
                </a:solidFill>
              </a:rPr>
              <a:t>彻底</a:t>
            </a:r>
            <a:r>
              <a:rPr lang="zh-CN" altLang="en-US" sz="2400" b="1" dirty="0">
                <a:solidFill>
                  <a:srgbClr val="FF00FF"/>
                </a:solidFill>
              </a:rPr>
              <a:t>清洁和</a:t>
            </a:r>
            <a:r>
              <a:rPr lang="zh-CN" altLang="en-US" sz="2400" b="1" dirty="0" smtClean="0">
                <a:solidFill>
                  <a:srgbClr val="FF00FF"/>
                </a:solidFill>
              </a:rPr>
              <a:t>消毒</a:t>
            </a:r>
            <a:endParaRPr lang="zh-CN" altLang="en-US" sz="2400" b="1" dirty="0">
              <a:solidFill>
                <a:srgbClr val="FF00FF"/>
              </a:solidFill>
            </a:endParaRPr>
          </a:p>
          <a:p>
            <a:pPr>
              <a:buClr>
                <a:srgbClr val="FF00FF"/>
              </a:buClr>
              <a:buFont typeface="Wingdings" pitchFamily="2" charset="2"/>
              <a:buChar char="Ø"/>
            </a:pPr>
            <a:r>
              <a:rPr lang="zh-CN" altLang="en-US" sz="2400" b="1" dirty="0" smtClean="0">
                <a:solidFill>
                  <a:srgbClr val="FF00FF"/>
                </a:solidFill>
              </a:rPr>
              <a:t>严格</a:t>
            </a:r>
            <a:r>
              <a:rPr lang="zh-CN" altLang="en-US" sz="2400" b="1" dirty="0">
                <a:solidFill>
                  <a:srgbClr val="FF00FF"/>
                </a:solidFill>
              </a:rPr>
              <a:t>探视制度</a:t>
            </a:r>
            <a:r>
              <a:rPr lang="zh-CN" altLang="en-US" sz="2400" b="1" dirty="0">
                <a:solidFill>
                  <a:srgbClr val="00FFFF"/>
                </a:solidFill>
              </a:rPr>
              <a:t>，不设陪护。若必须探视时，探视者</a:t>
            </a:r>
            <a:r>
              <a:rPr lang="zh-CN" altLang="en-US" sz="2400" b="1" dirty="0" smtClean="0">
                <a:solidFill>
                  <a:srgbClr val="00FFFF"/>
                </a:solidFill>
              </a:rPr>
              <a:t>应当严格</a:t>
            </a:r>
            <a:r>
              <a:rPr lang="zh-CN" altLang="en-US" sz="2400" b="1" dirty="0">
                <a:solidFill>
                  <a:srgbClr val="00FFFF"/>
                </a:solidFill>
              </a:rPr>
              <a:t>按照规定做好个人</a:t>
            </a:r>
            <a:r>
              <a:rPr lang="zh-CN" altLang="en-US" sz="2400" b="1" dirty="0" smtClean="0">
                <a:solidFill>
                  <a:srgbClr val="00FFFF"/>
                </a:solidFill>
              </a:rPr>
              <a:t>防护</a:t>
            </a:r>
            <a:endParaRPr lang="zh-CN" altLang="en-US" sz="2400" b="1" dirty="0">
              <a:solidFill>
                <a:srgbClr val="00FFFF"/>
              </a:solidFill>
            </a:endParaRPr>
          </a:p>
          <a:p>
            <a:pPr marL="0" indent="0">
              <a:buNone/>
              <a:defRPr/>
            </a:pPr>
            <a:endParaRPr lang="zh-CN" altLang="en-US" sz="2800" b="1" dirty="0">
              <a:solidFill>
                <a:srgbClr val="00FFFF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6291691"/>
            <a:ext cx="9144000" cy="566309"/>
          </a:xfrm>
          <a:prstGeom prst="rect">
            <a:avLst/>
          </a:prstGeom>
          <a:noFill/>
          <a:ln>
            <a:noFill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r" fontAlgn="auto"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None/>
              <a:defRPr/>
            </a:pPr>
            <a:r>
              <a:rPr lang="zh-CN" altLang="en-US" sz="1400" dirty="0">
                <a:solidFill>
                  <a:srgbClr val="000000"/>
                </a:solidFill>
                <a:ea typeface="黑体" pitchFamily="2" charset="-122"/>
              </a:rPr>
              <a:t>                                  </a:t>
            </a:r>
            <a:r>
              <a:rPr lang="zh-CN" altLang="en-US" sz="1400" i="1" dirty="0">
                <a:solidFill>
                  <a:schemeClr val="tx1"/>
                </a:solidFill>
                <a:ea typeface="仿宋_GB2312" pitchFamily="49" charset="-122"/>
              </a:rPr>
              <a:t>医院感染质控中心</a:t>
            </a:r>
            <a:endParaRPr lang="en-US" altLang="zh-CN" sz="1400" i="1" dirty="0">
              <a:solidFill>
                <a:schemeClr val="tx1"/>
              </a:solidFill>
              <a:ea typeface="仿宋_GB2312" pitchFamily="49" charset="-122"/>
            </a:endParaRPr>
          </a:p>
          <a:p>
            <a:pPr algn="r" fontAlgn="auto"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None/>
              <a:defRPr/>
            </a:pPr>
            <a:r>
              <a:rPr lang="en-US" altLang="zh-CN" sz="1400" i="1" dirty="0">
                <a:solidFill>
                  <a:schemeClr val="tx1"/>
                </a:solidFill>
                <a:ea typeface="仿宋_GB2312" pitchFamily="49" charset="-122"/>
              </a:rPr>
              <a:t>Nosocomial Infection Quality Control Center </a:t>
            </a:r>
            <a:r>
              <a:rPr lang="en-US" altLang="zh-CN" sz="1400" i="1" dirty="0">
                <a:solidFill>
                  <a:schemeClr val="tx2">
                    <a:lumMod val="75000"/>
                  </a:schemeClr>
                </a:solidFill>
                <a:ea typeface="仿宋_GB2312" pitchFamily="49" charset="-122"/>
              </a:rPr>
              <a:t>                                   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755576" cy="87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0" dist="139700" dir="18840000" sx="82000" sy="82000" algn="ctr" rotWithShape="0">
              <a:srgbClr val="000000">
                <a:alpha val="62000"/>
              </a:srgbClr>
            </a:outerShdw>
          </a:effectLst>
          <a:scene3d>
            <a:camera prst="orthographicFront"/>
            <a:lightRig rig="threePt" dir="t"/>
          </a:scene3d>
          <a:sp3d prstMaterial="matte">
            <a:bevelT w="273050" h="146050"/>
            <a:bevelB w="88900" h="203200" prst="cross"/>
          </a:sp3d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27088" y="304800"/>
            <a:ext cx="6811962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None/>
            </a:pPr>
            <a:r>
              <a:rPr lang="zh-CN" altLang="en-US" sz="1400" i="1" dirty="0">
                <a:latin typeface="Calibri" pitchFamily="34" charset="0"/>
                <a:ea typeface="仿宋_GB2312"/>
                <a:cs typeface="仿宋_GB2312"/>
              </a:rPr>
              <a:t>首都医科大学附属北京佑安医院</a:t>
            </a:r>
          </a:p>
          <a:p>
            <a:pPr>
              <a:spcBef>
                <a:spcPct val="20000"/>
              </a:spcBef>
              <a:buClr>
                <a:schemeClr val="tx1"/>
              </a:buClr>
              <a:buNone/>
            </a:pPr>
            <a:r>
              <a:rPr lang="en-US" altLang="zh-CN" sz="1400" i="1" dirty="0">
                <a:latin typeface="Calibri" pitchFamily="34" charset="0"/>
                <a:ea typeface="仿宋_GB2312"/>
                <a:cs typeface="仿宋_GB2312"/>
              </a:rPr>
              <a:t>Beijing </a:t>
            </a:r>
            <a:r>
              <a:rPr lang="en-US" altLang="zh-CN" sz="1400" i="1" dirty="0" err="1">
                <a:latin typeface="Calibri" pitchFamily="34" charset="0"/>
                <a:ea typeface="仿宋_GB2312"/>
                <a:cs typeface="仿宋_GB2312"/>
              </a:rPr>
              <a:t>Youan</a:t>
            </a:r>
            <a:r>
              <a:rPr lang="en-US" altLang="zh-CN" sz="1400" i="1" dirty="0">
                <a:latin typeface="Calibri" pitchFamily="34" charset="0"/>
                <a:ea typeface="仿宋_GB2312"/>
                <a:cs typeface="仿宋_GB2312"/>
              </a:rPr>
              <a:t> Hospital, Capital Medical University</a:t>
            </a:r>
            <a:endParaRPr lang="zh-CN" altLang="en-US" sz="1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714479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1928794" y="2285992"/>
            <a:ext cx="6500858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9pPr>
          </a:lstStyle>
          <a:p>
            <a:pPr marL="0" indent="0">
              <a:buNone/>
              <a:defRPr/>
            </a:pPr>
            <a:r>
              <a:rPr lang="zh-CN" altLang="en-US" sz="6600" b="1" dirty="0" smtClean="0">
                <a:solidFill>
                  <a:srgbClr val="00FFFF"/>
                </a:solidFill>
                <a:latin typeface="宋体" pitchFamily="2" charset="-122"/>
                <a:ea typeface="宋体" pitchFamily="2" charset="-122"/>
              </a:rPr>
              <a:t>基础知识复习</a:t>
            </a:r>
            <a:endParaRPr lang="zh-CN" altLang="en-US" sz="6600" b="1" dirty="0">
              <a:solidFill>
                <a:srgbClr val="00FFFF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6291691"/>
            <a:ext cx="9144000" cy="566309"/>
          </a:xfrm>
          <a:prstGeom prst="rect">
            <a:avLst/>
          </a:prstGeom>
          <a:noFill/>
          <a:ln>
            <a:noFill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r" fontAlgn="auto"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None/>
              <a:defRPr/>
            </a:pPr>
            <a:r>
              <a:rPr lang="zh-CN" altLang="en-US" sz="1400" dirty="0">
                <a:solidFill>
                  <a:srgbClr val="000000"/>
                </a:solidFill>
                <a:ea typeface="黑体" pitchFamily="2" charset="-122"/>
              </a:rPr>
              <a:t>                                  </a:t>
            </a:r>
            <a:r>
              <a:rPr lang="zh-CN" altLang="en-US" sz="1400" i="1" dirty="0">
                <a:solidFill>
                  <a:schemeClr val="tx1"/>
                </a:solidFill>
                <a:ea typeface="仿宋_GB2312" pitchFamily="49" charset="-122"/>
              </a:rPr>
              <a:t>医院感染质控中心</a:t>
            </a:r>
            <a:endParaRPr lang="en-US" altLang="zh-CN" sz="1400" i="1" dirty="0">
              <a:solidFill>
                <a:schemeClr val="tx1"/>
              </a:solidFill>
              <a:ea typeface="仿宋_GB2312" pitchFamily="49" charset="-122"/>
            </a:endParaRPr>
          </a:p>
          <a:p>
            <a:pPr algn="r" fontAlgn="auto"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None/>
              <a:defRPr/>
            </a:pPr>
            <a:r>
              <a:rPr lang="en-US" altLang="zh-CN" sz="1400" i="1" dirty="0">
                <a:solidFill>
                  <a:schemeClr val="tx1"/>
                </a:solidFill>
                <a:ea typeface="仿宋_GB2312" pitchFamily="49" charset="-122"/>
              </a:rPr>
              <a:t>Nosocomial Infection Quality Control Center </a:t>
            </a:r>
            <a:r>
              <a:rPr lang="en-US" altLang="zh-CN" sz="1400" i="1" dirty="0">
                <a:solidFill>
                  <a:schemeClr val="tx2">
                    <a:lumMod val="75000"/>
                  </a:schemeClr>
                </a:solidFill>
                <a:ea typeface="仿宋_GB2312" pitchFamily="49" charset="-122"/>
              </a:rPr>
              <a:t>                                   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755576" cy="87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0" dist="139700" dir="18840000" sx="82000" sy="82000" algn="ctr" rotWithShape="0">
              <a:srgbClr val="000000">
                <a:alpha val="62000"/>
              </a:srgbClr>
            </a:outerShdw>
          </a:effectLst>
          <a:scene3d>
            <a:camera prst="orthographicFront"/>
            <a:lightRig rig="threePt" dir="t"/>
          </a:scene3d>
          <a:sp3d prstMaterial="matte">
            <a:bevelT w="273050" h="146050"/>
            <a:bevelB w="88900" h="203200" prst="cross"/>
          </a:sp3d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27088" y="304800"/>
            <a:ext cx="6811962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None/>
            </a:pPr>
            <a:r>
              <a:rPr lang="zh-CN" altLang="en-US" sz="1400" i="1" dirty="0">
                <a:latin typeface="Calibri" pitchFamily="34" charset="0"/>
                <a:ea typeface="仿宋_GB2312"/>
                <a:cs typeface="仿宋_GB2312"/>
              </a:rPr>
              <a:t>首都医科大学附属北京佑安医院</a:t>
            </a:r>
          </a:p>
          <a:p>
            <a:pPr>
              <a:spcBef>
                <a:spcPct val="20000"/>
              </a:spcBef>
              <a:buClr>
                <a:schemeClr val="tx1"/>
              </a:buClr>
              <a:buNone/>
            </a:pPr>
            <a:r>
              <a:rPr lang="en-US" altLang="zh-CN" sz="1400" i="1" dirty="0">
                <a:latin typeface="Calibri" pitchFamily="34" charset="0"/>
                <a:ea typeface="仿宋_GB2312"/>
                <a:cs typeface="仿宋_GB2312"/>
              </a:rPr>
              <a:t>Beijing </a:t>
            </a:r>
            <a:r>
              <a:rPr lang="en-US" altLang="zh-CN" sz="1400" i="1" dirty="0" err="1">
                <a:latin typeface="Calibri" pitchFamily="34" charset="0"/>
                <a:ea typeface="仿宋_GB2312"/>
                <a:cs typeface="仿宋_GB2312"/>
              </a:rPr>
              <a:t>Youan</a:t>
            </a:r>
            <a:r>
              <a:rPr lang="en-US" altLang="zh-CN" sz="1400" i="1" dirty="0">
                <a:latin typeface="Calibri" pitchFamily="34" charset="0"/>
                <a:ea typeface="仿宋_GB2312"/>
                <a:cs typeface="仿宋_GB2312"/>
              </a:rPr>
              <a:t> Hospital, Capital Medical University</a:t>
            </a:r>
            <a:endParaRPr lang="zh-CN" altLang="en-US" sz="1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71447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827088" y="1052736"/>
            <a:ext cx="7489328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9pPr>
          </a:lstStyle>
          <a:p>
            <a:pPr marL="0" indent="0">
              <a:buNone/>
              <a:defRPr/>
            </a:pPr>
            <a:r>
              <a:rPr lang="zh-CN" altLang="en-US" sz="4400" b="1" dirty="0" smtClean="0">
                <a:solidFill>
                  <a:srgbClr val="FFFF00"/>
                </a:solidFill>
                <a:latin typeface="隶书" pitchFamily="49" charset="-122"/>
                <a:ea typeface="隶书" pitchFamily="49" charset="-122"/>
              </a:rPr>
              <a:t>前言</a:t>
            </a:r>
            <a:endParaRPr lang="en-US" altLang="zh-CN" sz="4400" b="1" dirty="0" smtClean="0">
              <a:solidFill>
                <a:srgbClr val="FFFF00"/>
              </a:solidFill>
              <a:latin typeface="隶书" pitchFamily="49" charset="-122"/>
              <a:ea typeface="隶书" pitchFamily="49" charset="-122"/>
            </a:endParaRPr>
          </a:p>
          <a:p>
            <a:pPr marL="0" indent="0">
              <a:buNone/>
              <a:defRPr/>
            </a:pPr>
            <a:r>
              <a:rPr lang="en-US" altLang="zh-CN" sz="2800" b="1" dirty="0" smtClean="0">
                <a:solidFill>
                  <a:srgbClr val="00FFFF"/>
                </a:solidFill>
                <a:latin typeface="宋体" pitchFamily="2" charset="-122"/>
                <a:ea typeface="宋体" pitchFamily="2" charset="-122"/>
              </a:rPr>
              <a:t>    </a:t>
            </a:r>
            <a:r>
              <a:rPr lang="zh-CN" altLang="en-US" sz="2800" b="1" dirty="0" smtClean="0">
                <a:solidFill>
                  <a:srgbClr val="00FFFF"/>
                </a:solidFill>
                <a:latin typeface="宋体" pitchFamily="2" charset="-122"/>
                <a:ea typeface="宋体" pitchFamily="2" charset="-122"/>
              </a:rPr>
              <a:t>卫生部于</a:t>
            </a:r>
            <a:r>
              <a:rPr lang="en-US" altLang="zh-CN" sz="2800" b="1" dirty="0" smtClean="0">
                <a:solidFill>
                  <a:srgbClr val="00FFFF"/>
                </a:solidFill>
                <a:latin typeface="宋体" pitchFamily="2" charset="-122"/>
                <a:ea typeface="宋体" pitchFamily="2" charset="-122"/>
              </a:rPr>
              <a:t>2008</a:t>
            </a:r>
            <a:r>
              <a:rPr lang="zh-CN" altLang="en-US" sz="2800" b="1" dirty="0" smtClean="0">
                <a:solidFill>
                  <a:srgbClr val="00FFFF"/>
                </a:solidFill>
                <a:latin typeface="宋体" pitchFamily="2" charset="-122"/>
                <a:ea typeface="宋体" pitchFamily="2" charset="-122"/>
              </a:rPr>
              <a:t>年印发</a:t>
            </a:r>
            <a:r>
              <a:rPr lang="en-US" altLang="zh-CN" sz="2800" b="1" dirty="0" smtClean="0">
                <a:solidFill>
                  <a:srgbClr val="FFFF00"/>
                </a:solidFill>
                <a:latin typeface="宋体" pitchFamily="2" charset="-122"/>
                <a:ea typeface="宋体" pitchFamily="2" charset="-122"/>
              </a:rPr>
              <a:t>《</a:t>
            </a:r>
            <a:r>
              <a:rPr lang="zh-CN" altLang="en-US" sz="2800" b="1" dirty="0" smtClean="0">
                <a:solidFill>
                  <a:srgbClr val="FFFF00"/>
                </a:solidFill>
                <a:latin typeface="宋体" pitchFamily="2" charset="-122"/>
                <a:ea typeface="宋体" pitchFamily="2" charset="-122"/>
              </a:rPr>
              <a:t>埃博拉出血热预防控制技术指南</a:t>
            </a:r>
            <a:r>
              <a:rPr lang="en-US" altLang="zh-CN" sz="2800" b="1" dirty="0" smtClean="0">
                <a:solidFill>
                  <a:srgbClr val="FFFF00"/>
                </a:solidFill>
                <a:latin typeface="宋体" pitchFamily="2" charset="-122"/>
                <a:ea typeface="宋体" pitchFamily="2" charset="-122"/>
              </a:rPr>
              <a:t>》</a:t>
            </a:r>
            <a:r>
              <a:rPr lang="zh-CN" altLang="en-US" sz="2800" b="1" dirty="0" smtClean="0">
                <a:solidFill>
                  <a:srgbClr val="00FFFF"/>
                </a:solidFill>
                <a:latin typeface="宋体" pitchFamily="2" charset="-122"/>
                <a:ea typeface="宋体" pitchFamily="2" charset="-122"/>
              </a:rPr>
              <a:t>及</a:t>
            </a:r>
            <a:r>
              <a:rPr lang="en-US" altLang="zh-CN" sz="2800" b="1" dirty="0" smtClean="0">
                <a:solidFill>
                  <a:srgbClr val="FFFF00"/>
                </a:solidFill>
                <a:latin typeface="宋体" pitchFamily="2" charset="-122"/>
                <a:ea typeface="宋体" pitchFamily="2" charset="-122"/>
              </a:rPr>
              <a:t>《</a:t>
            </a:r>
            <a:r>
              <a:rPr lang="zh-CN" altLang="en-US" sz="2800" b="1" dirty="0" smtClean="0">
                <a:solidFill>
                  <a:srgbClr val="FFFF00"/>
                </a:solidFill>
                <a:latin typeface="宋体" pitchFamily="2" charset="-122"/>
                <a:ea typeface="宋体" pitchFamily="2" charset="-122"/>
              </a:rPr>
              <a:t>埃博拉出血热的诊断和治疗方案</a:t>
            </a:r>
            <a:r>
              <a:rPr lang="en-US" altLang="zh-CN" sz="2800" b="1" dirty="0" smtClean="0">
                <a:solidFill>
                  <a:srgbClr val="FFFF00"/>
                </a:solidFill>
                <a:latin typeface="宋体" pitchFamily="2" charset="-122"/>
                <a:ea typeface="宋体" pitchFamily="2" charset="-122"/>
              </a:rPr>
              <a:t>》</a:t>
            </a:r>
            <a:r>
              <a:rPr lang="zh-CN" altLang="en-US" sz="2800" b="1" dirty="0" smtClean="0">
                <a:solidFill>
                  <a:srgbClr val="00FFFF"/>
                </a:solidFill>
                <a:latin typeface="宋体" pitchFamily="2" charset="-122"/>
                <a:ea typeface="宋体" pitchFamily="2" charset="-122"/>
              </a:rPr>
              <a:t>。</a:t>
            </a:r>
            <a:endParaRPr lang="zh-CN" altLang="en-US" sz="2800" b="1" dirty="0">
              <a:solidFill>
                <a:srgbClr val="00FFFF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6291691"/>
            <a:ext cx="9144000" cy="566309"/>
          </a:xfrm>
          <a:prstGeom prst="rect">
            <a:avLst/>
          </a:prstGeom>
          <a:noFill/>
          <a:ln>
            <a:noFill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r" fontAlgn="auto"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None/>
              <a:defRPr/>
            </a:pPr>
            <a:r>
              <a:rPr lang="zh-CN" altLang="en-US" sz="1400" dirty="0">
                <a:solidFill>
                  <a:srgbClr val="000000"/>
                </a:solidFill>
                <a:ea typeface="黑体" pitchFamily="2" charset="-122"/>
              </a:rPr>
              <a:t>                                  </a:t>
            </a:r>
            <a:r>
              <a:rPr lang="zh-CN" altLang="en-US" sz="1400" i="1" dirty="0">
                <a:solidFill>
                  <a:schemeClr val="tx1"/>
                </a:solidFill>
                <a:ea typeface="仿宋_GB2312" pitchFamily="49" charset="-122"/>
              </a:rPr>
              <a:t>医院感染质控中心</a:t>
            </a:r>
            <a:endParaRPr lang="en-US" altLang="zh-CN" sz="1400" i="1" dirty="0">
              <a:solidFill>
                <a:schemeClr val="tx1"/>
              </a:solidFill>
              <a:ea typeface="仿宋_GB2312" pitchFamily="49" charset="-122"/>
            </a:endParaRPr>
          </a:p>
          <a:p>
            <a:pPr algn="r" fontAlgn="auto"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None/>
              <a:defRPr/>
            </a:pPr>
            <a:r>
              <a:rPr lang="en-US" altLang="zh-CN" sz="1400" i="1" dirty="0">
                <a:solidFill>
                  <a:schemeClr val="tx1"/>
                </a:solidFill>
                <a:ea typeface="仿宋_GB2312" pitchFamily="49" charset="-122"/>
              </a:rPr>
              <a:t>Nosocomial Infection Quality Control Center </a:t>
            </a:r>
            <a:r>
              <a:rPr lang="en-US" altLang="zh-CN" sz="1400" i="1" dirty="0">
                <a:solidFill>
                  <a:schemeClr val="tx2">
                    <a:lumMod val="75000"/>
                  </a:schemeClr>
                </a:solidFill>
                <a:ea typeface="仿宋_GB2312" pitchFamily="49" charset="-122"/>
              </a:rPr>
              <a:t>                                   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755576" cy="87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0" dist="139700" dir="18840000" sx="82000" sy="82000" algn="ctr" rotWithShape="0">
              <a:srgbClr val="000000">
                <a:alpha val="62000"/>
              </a:srgbClr>
            </a:outerShdw>
          </a:effectLst>
          <a:scene3d>
            <a:camera prst="orthographicFront"/>
            <a:lightRig rig="threePt" dir="t"/>
          </a:scene3d>
          <a:sp3d prstMaterial="matte">
            <a:bevelT w="273050" h="146050"/>
            <a:bevelB w="88900" h="203200" prst="cross"/>
          </a:sp3d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27088" y="304800"/>
            <a:ext cx="6811962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None/>
            </a:pPr>
            <a:r>
              <a:rPr lang="zh-CN" altLang="en-US" sz="1400" i="1" dirty="0">
                <a:latin typeface="Calibri" pitchFamily="34" charset="0"/>
                <a:ea typeface="仿宋_GB2312"/>
                <a:cs typeface="仿宋_GB2312"/>
              </a:rPr>
              <a:t>首都医科大学附属北京佑安医院</a:t>
            </a:r>
          </a:p>
          <a:p>
            <a:pPr>
              <a:spcBef>
                <a:spcPct val="20000"/>
              </a:spcBef>
              <a:buClr>
                <a:schemeClr val="tx1"/>
              </a:buClr>
              <a:buNone/>
            </a:pPr>
            <a:r>
              <a:rPr lang="en-US" altLang="zh-CN" sz="1400" i="1" dirty="0">
                <a:latin typeface="Calibri" pitchFamily="34" charset="0"/>
                <a:ea typeface="仿宋_GB2312"/>
                <a:cs typeface="仿宋_GB2312"/>
              </a:rPr>
              <a:t>Beijing </a:t>
            </a:r>
            <a:r>
              <a:rPr lang="en-US" altLang="zh-CN" sz="1400" i="1" dirty="0" err="1">
                <a:latin typeface="Calibri" pitchFamily="34" charset="0"/>
                <a:ea typeface="仿宋_GB2312"/>
                <a:cs typeface="仿宋_GB2312"/>
              </a:rPr>
              <a:t>Youan</a:t>
            </a:r>
            <a:r>
              <a:rPr lang="en-US" altLang="zh-CN" sz="1400" i="1" dirty="0">
                <a:latin typeface="Calibri" pitchFamily="34" charset="0"/>
                <a:ea typeface="仿宋_GB2312"/>
                <a:cs typeface="仿宋_GB2312"/>
              </a:rPr>
              <a:t> Hospital, Capital Medical University</a:t>
            </a:r>
            <a:endParaRPr lang="zh-CN" altLang="en-US" sz="1400" dirty="0">
              <a:latin typeface="Calibri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372" y="3240838"/>
            <a:ext cx="3574628" cy="3050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718" y="3240839"/>
            <a:ext cx="3469698" cy="3050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72908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57250" y="1643063"/>
            <a:ext cx="7515225" cy="4286250"/>
          </a:xfrm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5862663"/>
            <a:ext cx="9144000" cy="995337"/>
          </a:xfrm>
          <a:prstGeom prst="rect">
            <a:avLst/>
          </a:prstGeom>
          <a:noFill/>
          <a:ln>
            <a:noFill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tx1"/>
              </a:buClr>
              <a:defRPr/>
            </a:pPr>
            <a:r>
              <a:rPr lang="zh-CN" altLang="en-US" sz="3600" dirty="0">
                <a:solidFill>
                  <a:srgbClr val="000000"/>
                </a:solidFill>
                <a:ea typeface="黑体" pitchFamily="2" charset="-122"/>
              </a:rPr>
              <a:t>                                  </a:t>
            </a:r>
            <a:r>
              <a:rPr lang="zh-CN" altLang="en-US" sz="1890" i="1" dirty="0">
                <a:solidFill>
                  <a:schemeClr val="tx2">
                    <a:lumMod val="75000"/>
                  </a:schemeClr>
                </a:solidFill>
                <a:ea typeface="仿宋_GB2312" pitchFamily="49" charset="-122"/>
              </a:rPr>
              <a:t>首都医科大学附属北京佑安医院</a:t>
            </a:r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altLang="zh-CN" sz="1890" i="1" dirty="0">
                <a:solidFill>
                  <a:schemeClr val="tx2">
                    <a:lumMod val="75000"/>
                  </a:schemeClr>
                </a:solidFill>
                <a:ea typeface="仿宋_GB2312" pitchFamily="49" charset="-122"/>
              </a:rPr>
              <a:t>                                   Beijing Youan Hospital, Capital Medical University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8662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0" dist="139700" dir="18840000" sx="82000" sy="82000" algn="ctr" rotWithShape="0">
              <a:srgbClr val="000000">
                <a:alpha val="62000"/>
              </a:srgbClr>
            </a:outerShdw>
          </a:effectLst>
          <a:scene3d>
            <a:camera prst="orthographicFront"/>
            <a:lightRig rig="threePt" dir="t"/>
          </a:scene3d>
          <a:sp3d prstMaterial="matte">
            <a:bevelT w="273050" h="146050"/>
            <a:bevelB w="88900" h="203200" prst="cross"/>
          </a:sp3d>
        </p:spPr>
      </p:pic>
      <p:cxnSp>
        <p:nvCxnSpPr>
          <p:cNvPr id="6" name="直接连接符 5"/>
          <p:cNvCxnSpPr/>
          <p:nvPr/>
        </p:nvCxnSpPr>
        <p:spPr>
          <a:xfrm>
            <a:off x="1000125" y="1071563"/>
            <a:ext cx="8143875" cy="1587"/>
          </a:xfrm>
          <a:prstGeom prst="line">
            <a:avLst/>
          </a:prstGeom>
          <a:ln w="69850" cmpd="dbl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2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25" y="0"/>
            <a:ext cx="7345363" cy="912813"/>
          </a:xfrm>
        </p:spPr>
        <p:txBody>
          <a:bodyPr/>
          <a:lstStyle/>
          <a:p>
            <a:r>
              <a:rPr lang="zh-CN" altLang="en-US" sz="3800" b="1" smtClean="0"/>
              <a:t>隔离－－接触传播的隔离预防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50" y="285750"/>
            <a:ext cx="5554663" cy="3057525"/>
          </a:xfrm>
          <a:ln w="76200" cmpd="tri">
            <a:solidFill>
              <a:srgbClr val="99FFCC"/>
            </a:solidFill>
          </a:ln>
        </p:spPr>
      </p:pic>
      <p:pic>
        <p:nvPicPr>
          <p:cNvPr id="2253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63" y="3429000"/>
            <a:ext cx="5616575" cy="2908300"/>
          </a:xfrm>
          <a:prstGeom prst="rect">
            <a:avLst/>
          </a:prstGeom>
          <a:noFill/>
          <a:ln w="76200" cmpd="tri">
            <a:solidFill>
              <a:srgbClr val="99FFCC"/>
            </a:solidFill>
            <a:miter lim="800000"/>
            <a:headEnd/>
            <a:tailEnd/>
          </a:ln>
        </p:spPr>
      </p:pic>
      <p:sp>
        <p:nvSpPr>
          <p:cNvPr id="22532" name="Text Box 5"/>
          <p:cNvSpPr txBox="1">
            <a:spLocks noChangeArrowheads="1"/>
          </p:cNvSpPr>
          <p:nvPr/>
        </p:nvSpPr>
        <p:spPr bwMode="auto">
          <a:xfrm>
            <a:off x="0" y="4076700"/>
            <a:ext cx="34194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None/>
            </a:pPr>
            <a:r>
              <a:rPr lang="zh-CN" altLang="en-US" sz="3600" b="1" dirty="0">
                <a:solidFill>
                  <a:srgbClr val="C00000"/>
                </a:solidFill>
              </a:rPr>
              <a:t>手卫生、隔离衣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8662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0" dist="139700" dir="18840000" sx="82000" sy="82000" algn="ctr" rotWithShape="0">
              <a:srgbClr val="000000">
                <a:alpha val="62000"/>
              </a:srgbClr>
            </a:outerShdw>
          </a:effectLst>
          <a:scene3d>
            <a:camera prst="orthographicFront"/>
            <a:lightRig rig="threePt" dir="t"/>
          </a:scene3d>
          <a:sp3d prstMaterial="matte">
            <a:bevelT w="273050" h="146050"/>
            <a:bevelB w="88900" h="203200" prst="cross"/>
          </a:sp3d>
        </p:spPr>
      </p:pic>
      <p:cxnSp>
        <p:nvCxnSpPr>
          <p:cNvPr id="6" name="直接连接符 5"/>
          <p:cNvCxnSpPr/>
          <p:nvPr/>
        </p:nvCxnSpPr>
        <p:spPr>
          <a:xfrm>
            <a:off x="1000125" y="1071563"/>
            <a:ext cx="8143875" cy="1587"/>
          </a:xfrm>
          <a:prstGeom prst="line">
            <a:avLst/>
          </a:prstGeom>
          <a:ln w="69850" cmpd="dbl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59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25" y="0"/>
            <a:ext cx="7345363" cy="912813"/>
          </a:xfrm>
        </p:spPr>
        <p:txBody>
          <a:bodyPr/>
          <a:lstStyle/>
          <a:p>
            <a:r>
              <a:rPr lang="zh-CN" altLang="en-US" sz="3800" b="1" smtClean="0"/>
              <a:t>隔离－－空气传播的隔离预防</a:t>
            </a:r>
          </a:p>
        </p:txBody>
      </p:sp>
      <p:pic>
        <p:nvPicPr>
          <p:cNvPr id="23560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071538" y="1928802"/>
            <a:ext cx="7429500" cy="4113212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5051425" cy="2781300"/>
          </a:xfrm>
          <a:ln w="76200" cmpd="tri">
            <a:solidFill>
              <a:srgbClr val="99FFCC"/>
            </a:solidFill>
          </a:ln>
        </p:spPr>
      </p:pic>
      <p:pic>
        <p:nvPicPr>
          <p:cNvPr id="2457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00" y="2971800"/>
            <a:ext cx="5156200" cy="2808288"/>
          </a:xfrm>
          <a:prstGeom prst="rect">
            <a:avLst/>
          </a:prstGeom>
          <a:noFill/>
          <a:ln w="76200" cmpd="tri">
            <a:solidFill>
              <a:srgbClr val="99FFCC"/>
            </a:solidFill>
            <a:miter lim="800000"/>
            <a:headEnd/>
            <a:tailEnd/>
          </a:ln>
        </p:spPr>
      </p:pic>
      <p:sp>
        <p:nvSpPr>
          <p:cNvPr id="24580" name="Text Box 5"/>
          <p:cNvSpPr txBox="1">
            <a:spLocks noChangeArrowheads="1"/>
          </p:cNvSpPr>
          <p:nvPr/>
        </p:nvSpPr>
        <p:spPr bwMode="auto">
          <a:xfrm>
            <a:off x="179388" y="4076700"/>
            <a:ext cx="32400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None/>
            </a:pPr>
            <a:r>
              <a:rPr lang="zh-CN" altLang="en-US" sz="3600" b="1" dirty="0">
                <a:solidFill>
                  <a:srgbClr val="C00000"/>
                </a:solidFill>
              </a:rPr>
              <a:t>防喷溅、口罩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8662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0" dist="139700" dir="18840000" sx="82000" sy="82000" algn="ctr" rotWithShape="0">
              <a:srgbClr val="000000">
                <a:alpha val="62000"/>
              </a:srgbClr>
            </a:outerShdw>
          </a:effectLst>
          <a:scene3d>
            <a:camera prst="orthographicFront"/>
            <a:lightRig rig="threePt" dir="t"/>
          </a:scene3d>
          <a:sp3d prstMaterial="matte">
            <a:bevelT w="273050" h="146050"/>
            <a:bevelB w="88900" h="203200" prst="cross"/>
          </a:sp3d>
        </p:spPr>
      </p:pic>
      <p:cxnSp>
        <p:nvCxnSpPr>
          <p:cNvPr id="6" name="直接连接符 5"/>
          <p:cNvCxnSpPr/>
          <p:nvPr/>
        </p:nvCxnSpPr>
        <p:spPr>
          <a:xfrm>
            <a:off x="1000125" y="1071563"/>
            <a:ext cx="8143875" cy="1587"/>
          </a:xfrm>
          <a:prstGeom prst="line">
            <a:avLst/>
          </a:prstGeom>
          <a:ln w="69850" cmpd="dbl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07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25" y="0"/>
            <a:ext cx="7345363" cy="912813"/>
          </a:xfrm>
        </p:spPr>
        <p:txBody>
          <a:bodyPr/>
          <a:lstStyle/>
          <a:p>
            <a:r>
              <a:rPr lang="zh-CN" altLang="en-US" sz="3800" b="1" smtClean="0"/>
              <a:t>隔离－－飞沫传播的隔离预防</a:t>
            </a:r>
          </a:p>
        </p:txBody>
      </p:sp>
      <p:pic>
        <p:nvPicPr>
          <p:cNvPr id="25608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000125" y="1293813"/>
            <a:ext cx="7000875" cy="4564062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188913"/>
            <a:ext cx="5040312" cy="2774950"/>
          </a:xfrm>
          <a:ln w="76200" cmpd="tri">
            <a:solidFill>
              <a:srgbClr val="99FFCC"/>
            </a:solidFill>
          </a:ln>
        </p:spPr>
      </p:pic>
      <p:pic>
        <p:nvPicPr>
          <p:cNvPr id="2662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1638" y="3141663"/>
            <a:ext cx="4686300" cy="2898775"/>
          </a:xfrm>
          <a:prstGeom prst="rect">
            <a:avLst/>
          </a:prstGeom>
          <a:noFill/>
          <a:ln w="76200" cmpd="tri">
            <a:solidFill>
              <a:srgbClr val="99FFCC"/>
            </a:solidFill>
            <a:miter lim="800000"/>
            <a:headEnd/>
            <a:tailEnd/>
          </a:ln>
        </p:spPr>
      </p:pic>
      <p:sp>
        <p:nvSpPr>
          <p:cNvPr id="26628" name="Line 5"/>
          <p:cNvSpPr>
            <a:spLocks noChangeShapeType="1"/>
          </p:cNvSpPr>
          <p:nvPr/>
        </p:nvSpPr>
        <p:spPr bwMode="auto">
          <a:xfrm>
            <a:off x="4859338" y="4868863"/>
            <a:ext cx="2449512" cy="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5862663"/>
            <a:ext cx="9144000" cy="995337"/>
          </a:xfrm>
          <a:prstGeom prst="rect">
            <a:avLst/>
          </a:prstGeom>
          <a:noFill/>
          <a:ln>
            <a:noFill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tx1"/>
              </a:buClr>
              <a:defRPr/>
            </a:pPr>
            <a:r>
              <a:rPr lang="zh-CN" altLang="en-US" sz="3600" dirty="0">
                <a:solidFill>
                  <a:srgbClr val="000000"/>
                </a:solidFill>
                <a:ea typeface="黑体" pitchFamily="2" charset="-122"/>
              </a:rPr>
              <a:t>                                  </a:t>
            </a:r>
            <a:r>
              <a:rPr lang="zh-CN" altLang="en-US" sz="1890" i="1" dirty="0">
                <a:solidFill>
                  <a:schemeClr val="tx2">
                    <a:lumMod val="75000"/>
                  </a:schemeClr>
                </a:solidFill>
                <a:ea typeface="仿宋_GB2312" pitchFamily="49" charset="-122"/>
              </a:rPr>
              <a:t>首都医科大学附属北京佑安医院</a:t>
            </a:r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altLang="zh-CN" sz="1890" i="1" dirty="0">
                <a:solidFill>
                  <a:schemeClr val="tx2">
                    <a:lumMod val="75000"/>
                  </a:schemeClr>
                </a:solidFill>
                <a:ea typeface="仿宋_GB2312" pitchFamily="49" charset="-122"/>
              </a:rPr>
              <a:t>                                   Beijing Youan Hospital, Capital Medical University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8662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0" dist="139700" dir="18840000" sx="82000" sy="82000" algn="ctr" rotWithShape="0">
              <a:srgbClr val="000000">
                <a:alpha val="62000"/>
              </a:srgbClr>
            </a:outerShdw>
          </a:effectLst>
          <a:scene3d>
            <a:camera prst="orthographicFront"/>
            <a:lightRig rig="threePt" dir="t"/>
          </a:scene3d>
          <a:sp3d prstMaterial="matte">
            <a:bevelT w="273050" h="146050"/>
            <a:bevelB w="88900" h="203200" prst="cross"/>
          </a:sp3d>
        </p:spPr>
      </p:pic>
      <p:cxnSp>
        <p:nvCxnSpPr>
          <p:cNvPr id="6" name="直接连接符 5"/>
          <p:cNvCxnSpPr/>
          <p:nvPr/>
        </p:nvCxnSpPr>
        <p:spPr>
          <a:xfrm>
            <a:off x="1000125" y="1071563"/>
            <a:ext cx="8143875" cy="1587"/>
          </a:xfrm>
          <a:prstGeom prst="line">
            <a:avLst/>
          </a:prstGeom>
          <a:ln w="69850" cmpd="dbl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51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25" y="428625"/>
            <a:ext cx="8143875" cy="698500"/>
          </a:xfrm>
        </p:spPr>
        <p:txBody>
          <a:bodyPr/>
          <a:lstStyle/>
          <a:p>
            <a:r>
              <a:rPr lang="zh-CN" altLang="en-US" sz="3800" b="1" smtClean="0"/>
              <a:t>隔离－－技术</a:t>
            </a:r>
          </a:p>
        </p:txBody>
      </p:sp>
      <p:pic>
        <p:nvPicPr>
          <p:cNvPr id="31752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571625" y="1714500"/>
            <a:ext cx="6215063" cy="3819525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5862663"/>
            <a:ext cx="9144000" cy="995337"/>
          </a:xfrm>
          <a:prstGeom prst="rect">
            <a:avLst/>
          </a:prstGeom>
          <a:noFill/>
          <a:ln>
            <a:noFill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tx1"/>
              </a:buClr>
              <a:defRPr/>
            </a:pPr>
            <a:r>
              <a:rPr lang="zh-CN" altLang="en-US" sz="3600" dirty="0">
                <a:solidFill>
                  <a:srgbClr val="000000"/>
                </a:solidFill>
                <a:ea typeface="黑体" pitchFamily="2" charset="-122"/>
              </a:rPr>
              <a:t>                                  </a:t>
            </a:r>
            <a:r>
              <a:rPr lang="zh-CN" altLang="en-US" sz="1890" i="1" dirty="0">
                <a:solidFill>
                  <a:schemeClr val="tx2">
                    <a:lumMod val="75000"/>
                  </a:schemeClr>
                </a:solidFill>
                <a:ea typeface="仿宋_GB2312" pitchFamily="49" charset="-122"/>
              </a:rPr>
              <a:t>首都医科大学附属北京佑安医院</a:t>
            </a:r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altLang="zh-CN" sz="1890" i="1" dirty="0">
                <a:solidFill>
                  <a:schemeClr val="tx2">
                    <a:lumMod val="75000"/>
                  </a:schemeClr>
                </a:solidFill>
                <a:ea typeface="仿宋_GB2312" pitchFamily="49" charset="-122"/>
              </a:rPr>
              <a:t>                                   Beijing Youan Hospital, Capital Medical University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8662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0" dist="139700" dir="18840000" sx="82000" sy="82000" algn="ctr" rotWithShape="0">
              <a:srgbClr val="000000">
                <a:alpha val="62000"/>
              </a:srgbClr>
            </a:outerShdw>
          </a:effectLst>
          <a:scene3d>
            <a:camera prst="orthographicFront"/>
            <a:lightRig rig="threePt" dir="t"/>
          </a:scene3d>
          <a:sp3d prstMaterial="matte">
            <a:bevelT w="273050" h="146050"/>
            <a:bevelB w="88900" h="203200" prst="cross"/>
          </a:sp3d>
        </p:spPr>
      </p:pic>
      <p:cxnSp>
        <p:nvCxnSpPr>
          <p:cNvPr id="6" name="直接连接符 5"/>
          <p:cNvCxnSpPr/>
          <p:nvPr/>
        </p:nvCxnSpPr>
        <p:spPr>
          <a:xfrm>
            <a:off x="1000125" y="1071563"/>
            <a:ext cx="8143875" cy="1587"/>
          </a:xfrm>
          <a:prstGeom prst="line">
            <a:avLst/>
          </a:prstGeom>
          <a:ln w="69850" cmpd="dbl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75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25" y="428625"/>
            <a:ext cx="8143875" cy="698500"/>
          </a:xfrm>
        </p:spPr>
        <p:txBody>
          <a:bodyPr/>
          <a:lstStyle/>
          <a:p>
            <a:r>
              <a:rPr lang="zh-CN" altLang="en-US" sz="3800" b="1" smtClean="0"/>
              <a:t>隔离－－医务人员防护用品的使用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14313" y="1428750"/>
            <a:ext cx="4248150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/>
            </a:pPr>
            <a:endParaRPr lang="en-US" altLang="zh-CN" sz="2800" b="1" kern="0" dirty="0">
              <a:latin typeface="+mn-lt"/>
              <a:ea typeface="+mn-ea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/>
            </a:pPr>
            <a:r>
              <a:rPr lang="en-US" altLang="zh-CN" sz="2800" b="1" kern="0" dirty="0">
                <a:latin typeface="+mn-lt"/>
                <a:ea typeface="+mn-ea"/>
              </a:rPr>
              <a:t>   1</a:t>
            </a:r>
            <a:r>
              <a:rPr lang="zh-CN" altLang="en-US" sz="2800" b="1" kern="0" dirty="0">
                <a:latin typeface="+mn-lt"/>
                <a:ea typeface="+mn-ea"/>
              </a:rPr>
              <a:t>、口罩的使用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/>
            </a:pPr>
            <a:r>
              <a:rPr lang="zh-CN" altLang="en-US" sz="2800" b="1" kern="0" dirty="0">
                <a:latin typeface="+mn-lt"/>
                <a:ea typeface="+mn-ea"/>
              </a:rPr>
              <a:t>   </a:t>
            </a:r>
            <a:r>
              <a:rPr lang="en-US" altLang="zh-CN" sz="2800" b="1" kern="0" dirty="0">
                <a:latin typeface="+mn-lt"/>
                <a:ea typeface="+mn-ea"/>
              </a:rPr>
              <a:t>2</a:t>
            </a:r>
            <a:r>
              <a:rPr lang="zh-CN" altLang="en-US" sz="2800" b="1" kern="0" dirty="0">
                <a:latin typeface="+mn-lt"/>
                <a:ea typeface="+mn-ea"/>
              </a:rPr>
              <a:t>、护目镜、防护面罩的使用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/>
            </a:pPr>
            <a:r>
              <a:rPr lang="zh-CN" altLang="en-US" sz="2800" b="1" kern="0" dirty="0">
                <a:latin typeface="+mn-lt"/>
                <a:ea typeface="+mn-ea"/>
              </a:rPr>
              <a:t>   </a:t>
            </a:r>
            <a:r>
              <a:rPr lang="en-US" altLang="zh-CN" sz="2800" b="1" kern="0" dirty="0">
                <a:latin typeface="+mn-lt"/>
                <a:ea typeface="+mn-ea"/>
              </a:rPr>
              <a:t>3</a:t>
            </a:r>
            <a:r>
              <a:rPr lang="zh-CN" altLang="en-US" sz="2800" b="1" kern="0" dirty="0">
                <a:latin typeface="+mn-lt"/>
                <a:ea typeface="+mn-ea"/>
              </a:rPr>
              <a:t>、手套的使用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/>
            </a:pPr>
            <a:r>
              <a:rPr lang="zh-CN" altLang="en-US" sz="2800" b="1" kern="0" dirty="0">
                <a:latin typeface="+mn-lt"/>
                <a:ea typeface="+mn-ea"/>
              </a:rPr>
              <a:t>   </a:t>
            </a:r>
            <a:r>
              <a:rPr lang="en-US" altLang="zh-CN" sz="2800" b="1" kern="0" dirty="0">
                <a:latin typeface="+mn-lt"/>
                <a:ea typeface="+mn-ea"/>
              </a:rPr>
              <a:t>4</a:t>
            </a:r>
            <a:r>
              <a:rPr lang="zh-CN" altLang="en-US" sz="2800" b="1" kern="0" dirty="0">
                <a:latin typeface="+mn-lt"/>
                <a:ea typeface="+mn-ea"/>
              </a:rPr>
              <a:t>、隔离衣与防护服的使用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/>
            </a:pPr>
            <a:r>
              <a:rPr lang="zh-CN" altLang="en-US" sz="2800" b="1" kern="0" dirty="0">
                <a:latin typeface="+mn-lt"/>
                <a:ea typeface="+mn-ea"/>
              </a:rPr>
              <a:t>   </a:t>
            </a:r>
            <a:r>
              <a:rPr lang="en-US" altLang="zh-CN" sz="2800" b="1" kern="0" dirty="0">
                <a:latin typeface="+mn-lt"/>
                <a:ea typeface="+mn-ea"/>
              </a:rPr>
              <a:t>5</a:t>
            </a:r>
            <a:r>
              <a:rPr lang="zh-CN" altLang="en-US" sz="2800" b="1" kern="0" dirty="0">
                <a:latin typeface="+mn-lt"/>
                <a:ea typeface="+mn-ea"/>
              </a:rPr>
              <a:t>、鞋套的使用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/>
            </a:pPr>
            <a:r>
              <a:rPr lang="zh-CN" altLang="en-US" sz="2800" b="1" kern="0" dirty="0">
                <a:latin typeface="+mn-lt"/>
                <a:ea typeface="+mn-ea"/>
              </a:rPr>
              <a:t>   </a:t>
            </a:r>
            <a:r>
              <a:rPr lang="en-US" altLang="zh-CN" sz="2800" b="1" kern="0" dirty="0">
                <a:latin typeface="+mn-lt"/>
                <a:ea typeface="+mn-ea"/>
              </a:rPr>
              <a:t>6</a:t>
            </a:r>
            <a:r>
              <a:rPr lang="zh-CN" altLang="en-US" sz="2800" b="1" kern="0" dirty="0">
                <a:latin typeface="+mn-lt"/>
                <a:ea typeface="+mn-ea"/>
              </a:rPr>
              <a:t>、防水围裙的使用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/>
            </a:pPr>
            <a:r>
              <a:rPr lang="zh-CN" altLang="en-US" sz="2800" b="1" kern="0" dirty="0">
                <a:latin typeface="+mn-lt"/>
                <a:ea typeface="+mn-ea"/>
              </a:rPr>
              <a:t>   </a:t>
            </a:r>
            <a:r>
              <a:rPr lang="en-US" altLang="zh-CN" sz="2800" b="1" kern="0" dirty="0">
                <a:latin typeface="+mn-lt"/>
                <a:ea typeface="+mn-ea"/>
              </a:rPr>
              <a:t>7</a:t>
            </a:r>
            <a:r>
              <a:rPr lang="zh-CN" altLang="en-US" sz="2800" b="1" kern="0" dirty="0">
                <a:latin typeface="+mn-lt"/>
                <a:ea typeface="+mn-ea"/>
              </a:rPr>
              <a:t>、帽子的使用</a:t>
            </a:r>
          </a:p>
        </p:txBody>
      </p:sp>
      <p:pic>
        <p:nvPicPr>
          <p:cNvPr id="3277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1785938"/>
            <a:ext cx="4356100" cy="417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901700"/>
          </a:xfrm>
        </p:spPr>
        <p:txBody>
          <a:bodyPr/>
          <a:lstStyle/>
          <a:p>
            <a:r>
              <a:rPr lang="zh-CN" altLang="en-US" sz="4500" b="1" smtClean="0">
                <a:ea typeface="幼圆" pitchFamily="49" charset="-122"/>
              </a:rPr>
              <a:t>个人防护用具</a:t>
            </a:r>
          </a:p>
        </p:txBody>
      </p:sp>
      <p:pic>
        <p:nvPicPr>
          <p:cNvPr id="33795" name="Picture 9" descr="pic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676400"/>
            <a:ext cx="26670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6" descr="sm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3886200"/>
            <a:ext cx="2667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4" descr="sm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57600" y="1676400"/>
            <a:ext cx="2590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5" descr="sm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57600" y="3886200"/>
            <a:ext cx="2590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Picture 7" descr="sm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00800" y="1676400"/>
            <a:ext cx="251460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0" name="Picture 8" descr="sm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00800" y="3886200"/>
            <a:ext cx="2514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8662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0" dist="139700" dir="18840000" sx="82000" sy="82000" algn="ctr" rotWithShape="0">
              <a:srgbClr val="000000">
                <a:alpha val="62000"/>
              </a:srgbClr>
            </a:outerShdw>
          </a:effectLst>
          <a:scene3d>
            <a:camera prst="orthographicFront"/>
            <a:lightRig rig="threePt" dir="t"/>
          </a:scene3d>
          <a:sp3d prstMaterial="matte">
            <a:bevelT w="273050" h="146050"/>
            <a:bevelB w="88900" h="203200" prst="cross"/>
          </a:sp3d>
        </p:spPr>
      </p:pic>
      <p:cxnSp>
        <p:nvCxnSpPr>
          <p:cNvPr id="6" name="直接连接符 5"/>
          <p:cNvCxnSpPr/>
          <p:nvPr/>
        </p:nvCxnSpPr>
        <p:spPr>
          <a:xfrm>
            <a:off x="1000125" y="1071563"/>
            <a:ext cx="8143875" cy="1587"/>
          </a:xfrm>
          <a:prstGeom prst="line">
            <a:avLst/>
          </a:prstGeom>
          <a:ln w="69850" cmpd="dbl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23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25" y="428625"/>
            <a:ext cx="8143875" cy="698500"/>
          </a:xfrm>
        </p:spPr>
        <p:txBody>
          <a:bodyPr/>
          <a:lstStyle/>
          <a:p>
            <a:r>
              <a:rPr lang="zh-CN" altLang="en-US" sz="3800" b="1" smtClean="0"/>
              <a:t>医务人员防护用品的使用－－口罩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755650" y="1412875"/>
            <a:ext cx="3322638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/>
            </a:pPr>
            <a:r>
              <a:rPr lang="zh-CN" altLang="en-US" sz="2900" b="1" kern="0">
                <a:latin typeface="+mn-lt"/>
                <a:ea typeface="+mn-ea"/>
              </a:rPr>
              <a:t>口罩的种类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/>
            </a:pPr>
            <a:endParaRPr lang="zh-CN" altLang="en-US" sz="2900" b="1" kern="0">
              <a:latin typeface="+mn-lt"/>
              <a:ea typeface="+mn-ea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/>
            </a:pPr>
            <a:r>
              <a:rPr lang="zh-CN" altLang="en-US" sz="2900" b="1" kern="0">
                <a:latin typeface="+mn-lt"/>
                <a:ea typeface="+mn-ea"/>
              </a:rPr>
              <a:t>选用原则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/>
            </a:pPr>
            <a:endParaRPr lang="zh-CN" altLang="en-US" sz="2900" b="1" kern="0">
              <a:latin typeface="+mn-lt"/>
              <a:ea typeface="+mn-ea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/>
            </a:pPr>
            <a:r>
              <a:rPr lang="zh-CN" altLang="en-US" sz="2900" b="1" kern="0">
                <a:latin typeface="+mn-lt"/>
                <a:ea typeface="+mn-ea"/>
              </a:rPr>
              <a:t>使用程序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/>
            </a:pPr>
            <a:endParaRPr lang="zh-CN" altLang="en-US" sz="2900" b="1" kern="0">
              <a:latin typeface="+mn-lt"/>
              <a:ea typeface="+mn-ea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/>
            </a:pPr>
            <a:r>
              <a:rPr lang="zh-CN" altLang="en-US" sz="2900" b="1" kern="0">
                <a:latin typeface="+mn-lt"/>
                <a:ea typeface="+mn-ea"/>
              </a:rPr>
              <a:t>注意事项</a:t>
            </a:r>
            <a:endParaRPr lang="zh-CN" altLang="en-US" sz="2900" b="1" kern="0" dirty="0">
              <a:latin typeface="+mn-lt"/>
              <a:ea typeface="+mn-ea"/>
            </a:endParaRPr>
          </a:p>
        </p:txBody>
      </p:sp>
      <p:pic>
        <p:nvPicPr>
          <p:cNvPr id="3482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75" y="1500188"/>
            <a:ext cx="5256213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75" y="2857500"/>
            <a:ext cx="5329238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827088" y="1052736"/>
            <a:ext cx="7489328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9pPr>
          </a:lstStyle>
          <a:p>
            <a:pPr marL="0" indent="0">
              <a:buNone/>
              <a:defRPr/>
            </a:pPr>
            <a:r>
              <a:rPr lang="zh-CN" altLang="en-US" sz="4400" b="1" dirty="0" smtClean="0">
                <a:solidFill>
                  <a:srgbClr val="FFFF00"/>
                </a:solidFill>
                <a:latin typeface="隶书" pitchFamily="49" charset="-122"/>
                <a:ea typeface="隶书" pitchFamily="49" charset="-122"/>
              </a:rPr>
              <a:t>前言</a:t>
            </a:r>
            <a:endParaRPr lang="en-US" altLang="zh-CN" sz="4400" b="1" dirty="0" smtClean="0">
              <a:solidFill>
                <a:srgbClr val="FFFF00"/>
              </a:solidFill>
              <a:latin typeface="隶书" pitchFamily="49" charset="-122"/>
              <a:ea typeface="隶书" pitchFamily="49" charset="-122"/>
            </a:endParaRPr>
          </a:p>
          <a:p>
            <a:pPr marL="0" indent="0">
              <a:buNone/>
              <a:defRPr/>
            </a:pPr>
            <a:r>
              <a:rPr lang="en-US" altLang="zh-CN" sz="2800" b="1" dirty="0" smtClean="0">
                <a:solidFill>
                  <a:srgbClr val="00FFFF"/>
                </a:solidFill>
                <a:latin typeface="宋体" pitchFamily="2" charset="-122"/>
                <a:ea typeface="宋体" pitchFamily="2" charset="-122"/>
              </a:rPr>
              <a:t>    </a:t>
            </a:r>
            <a:r>
              <a:rPr lang="zh-CN" altLang="en-US" sz="2800" b="1" dirty="0" smtClean="0">
                <a:solidFill>
                  <a:srgbClr val="00FFFF"/>
                </a:solidFill>
                <a:latin typeface="宋体" pitchFamily="2" charset="-122"/>
                <a:ea typeface="宋体" pitchFamily="2" charset="-122"/>
              </a:rPr>
              <a:t>近期，国家卫计委疾病预防控制局也于官网更新</a:t>
            </a:r>
            <a:r>
              <a:rPr lang="en-US" altLang="zh-CN" sz="2800" b="1" dirty="0" smtClean="0">
                <a:solidFill>
                  <a:srgbClr val="FFFF00"/>
                </a:solidFill>
                <a:latin typeface="宋体" pitchFamily="2" charset="-122"/>
                <a:ea typeface="宋体" pitchFamily="2" charset="-122"/>
              </a:rPr>
              <a:t>《</a:t>
            </a:r>
            <a:r>
              <a:rPr lang="zh-CN" altLang="en-US" sz="2800" b="1" dirty="0" smtClean="0">
                <a:solidFill>
                  <a:srgbClr val="FFFF00"/>
                </a:solidFill>
                <a:latin typeface="宋体" pitchFamily="2" charset="-122"/>
                <a:ea typeface="宋体" pitchFamily="2" charset="-122"/>
              </a:rPr>
              <a:t>埃博拉出血热防控方案</a:t>
            </a:r>
            <a:r>
              <a:rPr lang="en-US" altLang="zh-CN" sz="2800" b="1" dirty="0" smtClean="0">
                <a:solidFill>
                  <a:srgbClr val="FFFF00"/>
                </a:solidFill>
                <a:latin typeface="宋体" pitchFamily="2" charset="-122"/>
                <a:ea typeface="宋体" pitchFamily="2" charset="-122"/>
              </a:rPr>
              <a:t>》</a:t>
            </a:r>
            <a:r>
              <a:rPr lang="zh-CN" altLang="en-US" sz="2800" b="1" dirty="0" smtClean="0">
                <a:solidFill>
                  <a:srgbClr val="00FFFF"/>
                </a:solidFill>
                <a:latin typeface="宋体" pitchFamily="2" charset="-122"/>
                <a:ea typeface="宋体" pitchFamily="2" charset="-122"/>
              </a:rPr>
              <a:t>及</a:t>
            </a:r>
            <a:r>
              <a:rPr lang="en-US" altLang="zh-CN" sz="2800" b="1" dirty="0" smtClean="0">
                <a:solidFill>
                  <a:srgbClr val="FFFF00"/>
                </a:solidFill>
                <a:latin typeface="宋体" pitchFamily="2" charset="-122"/>
                <a:ea typeface="宋体" pitchFamily="2" charset="-122"/>
              </a:rPr>
              <a:t>《</a:t>
            </a:r>
            <a:r>
              <a:rPr lang="zh-CN" altLang="en-US" sz="2800" b="1" dirty="0" smtClean="0">
                <a:solidFill>
                  <a:srgbClr val="FFFF00"/>
                </a:solidFill>
                <a:latin typeface="宋体" pitchFamily="2" charset="-122"/>
                <a:ea typeface="宋体" pitchFamily="2" charset="-122"/>
              </a:rPr>
              <a:t>埃博拉出血热常见问题</a:t>
            </a:r>
            <a:r>
              <a:rPr lang="en-US" altLang="zh-CN" sz="2800" b="1" dirty="0" smtClean="0">
                <a:solidFill>
                  <a:srgbClr val="FFFF00"/>
                </a:solidFill>
                <a:latin typeface="宋体" pitchFamily="2" charset="-122"/>
                <a:ea typeface="宋体" pitchFamily="2" charset="-122"/>
              </a:rPr>
              <a:t>》</a:t>
            </a:r>
            <a:r>
              <a:rPr lang="zh-CN" altLang="en-US" sz="2800" b="1" dirty="0" smtClean="0">
                <a:solidFill>
                  <a:srgbClr val="00FFFF"/>
                </a:solidFill>
                <a:latin typeface="宋体" pitchFamily="2" charset="-122"/>
                <a:ea typeface="宋体" pitchFamily="2" charset="-122"/>
              </a:rPr>
              <a:t>。</a:t>
            </a:r>
            <a:endParaRPr lang="zh-CN" altLang="en-US" sz="2800" b="1" dirty="0">
              <a:solidFill>
                <a:srgbClr val="00FFFF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6291691"/>
            <a:ext cx="9144000" cy="566309"/>
          </a:xfrm>
          <a:prstGeom prst="rect">
            <a:avLst/>
          </a:prstGeom>
          <a:noFill/>
          <a:ln>
            <a:noFill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r" fontAlgn="auto"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None/>
              <a:defRPr/>
            </a:pPr>
            <a:r>
              <a:rPr lang="zh-CN" altLang="en-US" sz="1400" dirty="0">
                <a:solidFill>
                  <a:srgbClr val="000000"/>
                </a:solidFill>
                <a:ea typeface="黑体" pitchFamily="2" charset="-122"/>
              </a:rPr>
              <a:t>                                  </a:t>
            </a:r>
            <a:r>
              <a:rPr lang="zh-CN" altLang="en-US" sz="1400" i="1" dirty="0">
                <a:solidFill>
                  <a:schemeClr val="tx1"/>
                </a:solidFill>
                <a:ea typeface="仿宋_GB2312" pitchFamily="49" charset="-122"/>
              </a:rPr>
              <a:t>医院感染质控中心</a:t>
            </a:r>
            <a:endParaRPr lang="en-US" altLang="zh-CN" sz="1400" i="1" dirty="0">
              <a:solidFill>
                <a:schemeClr val="tx1"/>
              </a:solidFill>
              <a:ea typeface="仿宋_GB2312" pitchFamily="49" charset="-122"/>
            </a:endParaRPr>
          </a:p>
          <a:p>
            <a:pPr algn="r" fontAlgn="auto"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None/>
              <a:defRPr/>
            </a:pPr>
            <a:r>
              <a:rPr lang="en-US" altLang="zh-CN" sz="1400" i="1" dirty="0">
                <a:solidFill>
                  <a:schemeClr val="tx1"/>
                </a:solidFill>
                <a:ea typeface="仿宋_GB2312" pitchFamily="49" charset="-122"/>
              </a:rPr>
              <a:t>Nosocomial Infection Quality Control Center </a:t>
            </a:r>
            <a:r>
              <a:rPr lang="en-US" altLang="zh-CN" sz="1400" i="1" dirty="0">
                <a:solidFill>
                  <a:schemeClr val="tx2">
                    <a:lumMod val="75000"/>
                  </a:schemeClr>
                </a:solidFill>
                <a:ea typeface="仿宋_GB2312" pitchFamily="49" charset="-122"/>
              </a:rPr>
              <a:t>                                   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755576" cy="87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0" dist="139700" dir="18840000" sx="82000" sy="82000" algn="ctr" rotWithShape="0">
              <a:srgbClr val="000000">
                <a:alpha val="62000"/>
              </a:srgbClr>
            </a:outerShdw>
          </a:effectLst>
          <a:scene3d>
            <a:camera prst="orthographicFront"/>
            <a:lightRig rig="threePt" dir="t"/>
          </a:scene3d>
          <a:sp3d prstMaterial="matte">
            <a:bevelT w="273050" h="146050"/>
            <a:bevelB w="88900" h="203200" prst="cross"/>
          </a:sp3d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27088" y="304800"/>
            <a:ext cx="6811962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None/>
            </a:pPr>
            <a:r>
              <a:rPr lang="zh-CN" altLang="en-US" sz="1400" i="1" dirty="0">
                <a:latin typeface="Calibri" pitchFamily="34" charset="0"/>
                <a:ea typeface="仿宋_GB2312"/>
                <a:cs typeface="仿宋_GB2312"/>
              </a:rPr>
              <a:t>首都医科大学附属北京佑安医院</a:t>
            </a:r>
          </a:p>
          <a:p>
            <a:pPr>
              <a:spcBef>
                <a:spcPct val="20000"/>
              </a:spcBef>
              <a:buClr>
                <a:schemeClr val="tx1"/>
              </a:buClr>
              <a:buNone/>
            </a:pPr>
            <a:r>
              <a:rPr lang="en-US" altLang="zh-CN" sz="1400" i="1" dirty="0">
                <a:latin typeface="Calibri" pitchFamily="34" charset="0"/>
                <a:ea typeface="仿宋_GB2312"/>
                <a:cs typeface="仿宋_GB2312"/>
              </a:rPr>
              <a:t>Beijing </a:t>
            </a:r>
            <a:r>
              <a:rPr lang="en-US" altLang="zh-CN" sz="1400" i="1" dirty="0" err="1">
                <a:latin typeface="Calibri" pitchFamily="34" charset="0"/>
                <a:ea typeface="仿宋_GB2312"/>
                <a:cs typeface="仿宋_GB2312"/>
              </a:rPr>
              <a:t>Youan</a:t>
            </a:r>
            <a:r>
              <a:rPr lang="en-US" altLang="zh-CN" sz="1400" i="1" dirty="0">
                <a:latin typeface="Calibri" pitchFamily="34" charset="0"/>
                <a:ea typeface="仿宋_GB2312"/>
                <a:cs typeface="仿宋_GB2312"/>
              </a:rPr>
              <a:t> Hospital, Capital Medical University</a:t>
            </a:r>
            <a:endParaRPr lang="zh-CN" altLang="en-US" sz="1400" dirty="0">
              <a:latin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458304"/>
            <a:ext cx="3810315" cy="2663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128" y="3468645"/>
            <a:ext cx="3693729" cy="2652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35095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12138" cy="730250"/>
          </a:xfrm>
        </p:spPr>
        <p:txBody>
          <a:bodyPr/>
          <a:lstStyle/>
          <a:p>
            <a:r>
              <a:rPr lang="zh-CN" altLang="en-US" b="1" dirty="0" smtClean="0"/>
              <a:t>   戴口罩的程序</a:t>
            </a:r>
          </a:p>
        </p:txBody>
      </p:sp>
      <p:sp>
        <p:nvSpPr>
          <p:cNvPr id="35843" name="Rectangle 4"/>
          <p:cNvSpPr>
            <a:spLocks noChangeArrowheads="1"/>
          </p:cNvSpPr>
          <p:nvPr/>
        </p:nvSpPr>
        <p:spPr bwMode="auto">
          <a:xfrm>
            <a:off x="214313" y="928688"/>
            <a:ext cx="8642350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o"/>
            </a:pPr>
            <a:r>
              <a:rPr lang="zh-CN" altLang="en-US" sz="2000" b="1">
                <a:latin typeface="Verdana" pitchFamily="34" charset="0"/>
              </a:rPr>
              <a:t>先将鼻夹帖在鼻梁上；</a:t>
            </a:r>
          </a:p>
          <a:p>
            <a:pPr>
              <a:lnSpc>
                <a:spcPct val="110000"/>
              </a:lnSpc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o"/>
            </a:pPr>
            <a:r>
              <a:rPr lang="zh-CN" altLang="en-US" sz="2000" b="1">
                <a:latin typeface="Verdana" pitchFamily="34" charset="0"/>
              </a:rPr>
              <a:t>将口罩上端的系带系在头后或耳后；</a:t>
            </a:r>
          </a:p>
          <a:p>
            <a:pPr>
              <a:lnSpc>
                <a:spcPct val="110000"/>
              </a:lnSpc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o"/>
            </a:pPr>
            <a:r>
              <a:rPr lang="zh-CN" altLang="en-US" sz="2000" b="1">
                <a:latin typeface="Verdana" pitchFamily="34" charset="0"/>
              </a:rPr>
              <a:t>拉下口罩的下部遮盖住口和下巴；</a:t>
            </a:r>
          </a:p>
          <a:p>
            <a:pPr>
              <a:lnSpc>
                <a:spcPct val="110000"/>
              </a:lnSpc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o"/>
            </a:pPr>
            <a:r>
              <a:rPr lang="zh-CN" altLang="en-US" sz="2000" b="1">
                <a:latin typeface="Verdana" pitchFamily="34" charset="0"/>
              </a:rPr>
              <a:t>系下端系带系于颈后；</a:t>
            </a:r>
          </a:p>
          <a:p>
            <a:pPr>
              <a:lnSpc>
                <a:spcPct val="110000"/>
              </a:lnSpc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o"/>
            </a:pPr>
            <a:r>
              <a:rPr lang="zh-CN" altLang="en-US" sz="2000" b="1">
                <a:latin typeface="Verdana" pitchFamily="34" charset="0"/>
              </a:rPr>
              <a:t>将鼻夹压向鼻梁，使紧贴面部直至舒适</a:t>
            </a:r>
          </a:p>
          <a:p>
            <a:pPr>
              <a:lnSpc>
                <a:spcPct val="110000"/>
              </a:lnSpc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o"/>
            </a:pPr>
            <a:r>
              <a:rPr lang="zh-CN" altLang="en-US" sz="2000" b="1">
                <a:latin typeface="Verdana" pitchFamily="34" charset="0"/>
              </a:rPr>
              <a:t>口罩变潮湿、难呼吸和有破损时更换；</a:t>
            </a:r>
          </a:p>
          <a:p>
            <a:pPr>
              <a:lnSpc>
                <a:spcPct val="110000"/>
              </a:lnSpc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o"/>
            </a:pPr>
            <a:r>
              <a:rPr lang="zh-CN" altLang="en-US" sz="2000" b="1">
                <a:latin typeface="Verdana" pitchFamily="34" charset="0"/>
              </a:rPr>
              <a:t>接触或摘除口罩前要洗手；</a:t>
            </a:r>
          </a:p>
          <a:p>
            <a:pPr>
              <a:lnSpc>
                <a:spcPct val="110000"/>
              </a:lnSpc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o"/>
            </a:pPr>
            <a:r>
              <a:rPr lang="zh-CN" altLang="en-US" sz="2000" b="1">
                <a:latin typeface="Verdana" pitchFamily="34" charset="0"/>
              </a:rPr>
              <a:t>离开房间前将用过的口罩放入医疗垃圾桶内。</a:t>
            </a:r>
          </a:p>
        </p:txBody>
      </p:sp>
      <p:pic>
        <p:nvPicPr>
          <p:cNvPr id="3584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38" y="4929188"/>
            <a:ext cx="68199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smtClean="0"/>
              <a:t> 医用防护口罩的使用方法</a:t>
            </a:r>
          </a:p>
        </p:txBody>
      </p:sp>
      <p:pic>
        <p:nvPicPr>
          <p:cNvPr id="3686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4365625"/>
            <a:ext cx="8229600" cy="1693863"/>
          </a:xfrm>
        </p:spPr>
      </p:pic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484313"/>
            <a:ext cx="8640763" cy="232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smtClean="0"/>
              <a:t>戴口罩注意事项</a:t>
            </a:r>
          </a:p>
        </p:txBody>
      </p:sp>
      <p:pic>
        <p:nvPicPr>
          <p:cNvPr id="37891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/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0813" y="0"/>
            <a:ext cx="3887787" cy="5029200"/>
          </a:xfrm>
          <a:noFill/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1673225"/>
            <a:ext cx="5638800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8" descr="check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81200" y="3429000"/>
            <a:ext cx="1905000" cy="151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1673225"/>
            <a:ext cx="5638800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8" name="Rectangle 6"/>
          <p:cNvSpPr>
            <a:spLocks noChangeArrowheads="1"/>
          </p:cNvSpPr>
          <p:nvPr/>
        </p:nvSpPr>
        <p:spPr bwMode="auto">
          <a:xfrm rot="2733820">
            <a:off x="6426200" y="2146300"/>
            <a:ext cx="160338" cy="1093788"/>
          </a:xfrm>
          <a:prstGeom prst="rect">
            <a:avLst/>
          </a:prstGeom>
          <a:solidFill>
            <a:srgbClr val="FF0B39"/>
          </a:solidFill>
          <a:ln w="9525">
            <a:solidFill>
              <a:srgbClr val="EAEAE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zh-CN">
              <a:latin typeface="Verdana" pitchFamily="34" charset="0"/>
            </a:endParaRPr>
          </a:p>
        </p:txBody>
      </p:sp>
      <p:sp>
        <p:nvSpPr>
          <p:cNvPr id="38919" name="Rectangle 6"/>
          <p:cNvSpPr>
            <a:spLocks noChangeArrowheads="1"/>
          </p:cNvSpPr>
          <p:nvPr/>
        </p:nvSpPr>
        <p:spPr bwMode="auto">
          <a:xfrm rot="2733820" flipV="1">
            <a:off x="6002338" y="2600325"/>
            <a:ext cx="990600" cy="158750"/>
          </a:xfrm>
          <a:prstGeom prst="rect">
            <a:avLst/>
          </a:prstGeom>
          <a:solidFill>
            <a:srgbClr val="FF0B39"/>
          </a:solidFill>
          <a:ln w="9525">
            <a:solidFill>
              <a:srgbClr val="EAEAEA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zh-CN" altLang="zh-CN">
              <a:latin typeface="Verdana" pitchFamily="34" charset="0"/>
            </a:endParaRPr>
          </a:p>
        </p:txBody>
      </p:sp>
      <p:sp>
        <p:nvSpPr>
          <p:cNvPr id="38920" name="AutoShape 7"/>
          <p:cNvSpPr>
            <a:spLocks noChangeArrowheads="1"/>
          </p:cNvSpPr>
          <p:nvPr/>
        </p:nvSpPr>
        <p:spPr bwMode="auto">
          <a:xfrm>
            <a:off x="5791200" y="1981200"/>
            <a:ext cx="1371600" cy="13716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solidFill>
            <a:srgbClr val="FF0B3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zh-CN">
              <a:latin typeface="Verdana" pitchFamily="34" charset="0"/>
            </a:endParaRPr>
          </a:p>
        </p:txBody>
      </p:sp>
      <p:pic>
        <p:nvPicPr>
          <p:cNvPr id="38921" name="Picture 5" descr="BD00028_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76600" y="762000"/>
            <a:ext cx="150177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8662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0" dist="139700" dir="18840000" sx="82000" sy="82000" algn="ctr" rotWithShape="0">
              <a:srgbClr val="000000">
                <a:alpha val="62000"/>
              </a:srgbClr>
            </a:outerShdw>
          </a:effectLst>
          <a:scene3d>
            <a:camera prst="orthographicFront"/>
            <a:lightRig rig="threePt" dir="t"/>
          </a:scene3d>
          <a:sp3d prstMaterial="matte">
            <a:bevelT w="273050" h="146050"/>
            <a:bevelB w="88900" h="203200" prst="cross"/>
          </a:sp3d>
        </p:spPr>
      </p:pic>
      <p:cxnSp>
        <p:nvCxnSpPr>
          <p:cNvPr id="6" name="直接连接符 5"/>
          <p:cNvCxnSpPr/>
          <p:nvPr/>
        </p:nvCxnSpPr>
        <p:spPr>
          <a:xfrm>
            <a:off x="1000125" y="1071563"/>
            <a:ext cx="8143875" cy="1587"/>
          </a:xfrm>
          <a:prstGeom prst="line">
            <a:avLst/>
          </a:prstGeom>
          <a:ln w="69850" cmpd="dbl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43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25" y="428625"/>
            <a:ext cx="8143875" cy="698500"/>
          </a:xfrm>
        </p:spPr>
        <p:txBody>
          <a:bodyPr/>
          <a:lstStyle/>
          <a:p>
            <a:r>
              <a:rPr lang="zh-CN" altLang="en-US" sz="3800" b="1" smtClean="0"/>
              <a:t>医务人员防护用品的使用－－护目镜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500063" y="1357313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/>
            </a:pPr>
            <a:r>
              <a:rPr lang="zh-CN" altLang="en-GB" sz="2800" kern="0">
                <a:latin typeface="华文新魏" pitchFamily="2" charset="-122"/>
                <a:ea typeface="华文新魏" pitchFamily="2" charset="-122"/>
              </a:rPr>
              <a:t>护目镜</a:t>
            </a:r>
            <a:r>
              <a:rPr lang="en-GB" altLang="zh-CN" sz="2800" kern="0">
                <a:latin typeface="华文新魏" pitchFamily="2" charset="-122"/>
                <a:ea typeface="华文新魏" pitchFamily="2" charset="-122"/>
              </a:rPr>
              <a:t>, </a:t>
            </a:r>
            <a:r>
              <a:rPr lang="zh-CN" altLang="en-GB" sz="2800" kern="0">
                <a:latin typeface="华文新魏" pitchFamily="2" charset="-122"/>
                <a:ea typeface="华文新魏" pitchFamily="2" charset="-122"/>
              </a:rPr>
              <a:t>安全的玻璃来防护眼睛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/>
            </a:pPr>
            <a:r>
              <a:rPr lang="zh-CN" altLang="en-GB" sz="2800" kern="0">
                <a:latin typeface="华文新魏" pitchFamily="2" charset="-122"/>
                <a:ea typeface="华文新魏" pitchFamily="2" charset="-122"/>
              </a:rPr>
              <a:t>面罩需要保护整个面部皮肤</a:t>
            </a:r>
            <a:endParaRPr lang="en-GB" altLang="zh-CN" sz="2800" kern="0">
              <a:latin typeface="华文新魏" pitchFamily="2" charset="-122"/>
              <a:ea typeface="华文新魏" pitchFamily="2" charset="-122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/>
            </a:pPr>
            <a:endParaRPr lang="en-US" altLang="zh-CN" sz="2900" kern="0" dirty="0">
              <a:latin typeface="+mn-lt"/>
              <a:ea typeface="+mn-ea"/>
            </a:endParaRPr>
          </a:p>
        </p:txBody>
      </p:sp>
      <p:pic>
        <p:nvPicPr>
          <p:cNvPr id="39945" name="Picture 3" descr="24014200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4500563"/>
            <a:ext cx="208915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6" name="Picture 4" descr="goggles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11413" y="4500563"/>
            <a:ext cx="2087562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7" name="Picture 5" descr="generic%2520FACE%2520SHIELD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911975" y="2276475"/>
            <a:ext cx="2232025" cy="140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8" name="Picture 8" descr="mask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3708400"/>
            <a:ext cx="2339975" cy="275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9" name="Picture 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019925" y="3789363"/>
            <a:ext cx="1979613" cy="183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50" name="Picture 9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84213" y="2484438"/>
            <a:ext cx="5472112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14678" y="1643050"/>
            <a:ext cx="5543550" cy="2663825"/>
          </a:xfrm>
        </p:spPr>
      </p:pic>
      <p:sp>
        <p:nvSpPr>
          <p:cNvPr id="907269" name="Rectangle 5"/>
          <p:cNvSpPr>
            <a:spLocks noChangeArrowheads="1"/>
          </p:cNvSpPr>
          <p:nvPr/>
        </p:nvSpPr>
        <p:spPr bwMode="auto">
          <a:xfrm>
            <a:off x="468313" y="333375"/>
            <a:ext cx="8229600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buNone/>
              <a:defRPr/>
            </a:pPr>
            <a:r>
              <a:rPr lang="zh-CN" altLang="en-GB" sz="4300" b="1" dirty="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幼圆" pitchFamily="49" charset="-122"/>
                <a:ea typeface="幼圆" pitchFamily="49" charset="-122"/>
              </a:rPr>
              <a:t>护目镜</a:t>
            </a:r>
            <a:r>
              <a:rPr lang="en-GB" altLang="zh-CN" sz="4300" b="1" dirty="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幼圆" pitchFamily="49" charset="-122"/>
                <a:ea typeface="幼圆" pitchFamily="49" charset="-122"/>
              </a:rPr>
              <a:t>/</a:t>
            </a:r>
            <a:r>
              <a:rPr lang="zh-CN" altLang="en-GB" sz="4300" b="1" dirty="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幼圆" pitchFamily="49" charset="-122"/>
                <a:ea typeface="幼圆" pitchFamily="49" charset="-122"/>
              </a:rPr>
              <a:t>面罩的使用</a:t>
            </a:r>
            <a:endParaRPr lang="zh-CN" altLang="en-US" sz="4300" b="1" dirty="0">
              <a:solidFill>
                <a:srgbClr val="66CC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907271" name="Rectangle 7"/>
          <p:cNvSpPr>
            <a:spLocks noChangeArrowheads="1"/>
          </p:cNvSpPr>
          <p:nvPr/>
        </p:nvSpPr>
        <p:spPr bwMode="auto">
          <a:xfrm>
            <a:off x="0" y="1571612"/>
            <a:ext cx="3962398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buNone/>
              <a:defRPr/>
            </a:pPr>
            <a:r>
              <a:rPr lang="zh-CN" altLang="en-GB" sz="43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幼圆" pitchFamily="49" charset="-122"/>
                <a:ea typeface="幼圆" pitchFamily="49" charset="-122"/>
              </a:rPr>
              <a:t>应用指征：</a:t>
            </a:r>
            <a:endParaRPr lang="zh-CN" altLang="en-US" sz="43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幼圆" pitchFamily="49" charset="-122"/>
              <a:ea typeface="幼圆" pitchFamily="49" charset="-122"/>
            </a:endParaRPr>
          </a:p>
        </p:txBody>
      </p:sp>
      <p:pic>
        <p:nvPicPr>
          <p:cNvPr id="40965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4714884"/>
            <a:ext cx="5472113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7273" name="Rectangle 9"/>
          <p:cNvSpPr>
            <a:spLocks noChangeArrowheads="1"/>
          </p:cNvSpPr>
          <p:nvPr/>
        </p:nvSpPr>
        <p:spPr bwMode="auto">
          <a:xfrm>
            <a:off x="0" y="4429132"/>
            <a:ext cx="3313113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buNone/>
              <a:defRPr/>
            </a:pPr>
            <a:r>
              <a:rPr lang="zh-CN" altLang="en-GB" sz="43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幼圆" pitchFamily="49" charset="-122"/>
                <a:ea typeface="幼圆" pitchFamily="49" charset="-122"/>
              </a:rPr>
              <a:t> 注意</a:t>
            </a:r>
            <a:r>
              <a:rPr lang="zh-CN" altLang="en-GB" sz="43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幼圆" pitchFamily="49" charset="-122"/>
                <a:ea typeface="幼圆" pitchFamily="49" charset="-122"/>
              </a:rPr>
              <a:t>事项：</a:t>
            </a:r>
            <a:endParaRPr lang="zh-CN" altLang="en-US" sz="43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幼圆" pitchFamily="49" charset="-122"/>
              <a:ea typeface="幼圆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5862663"/>
            <a:ext cx="9144000" cy="995337"/>
          </a:xfrm>
          <a:prstGeom prst="rect">
            <a:avLst/>
          </a:prstGeom>
          <a:noFill/>
          <a:ln>
            <a:noFill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tx1"/>
              </a:buClr>
              <a:defRPr/>
            </a:pPr>
            <a:r>
              <a:rPr lang="zh-CN" altLang="en-US" sz="3600" dirty="0">
                <a:solidFill>
                  <a:srgbClr val="000000"/>
                </a:solidFill>
                <a:ea typeface="黑体" pitchFamily="2" charset="-122"/>
              </a:rPr>
              <a:t>                                  </a:t>
            </a:r>
            <a:r>
              <a:rPr lang="zh-CN" altLang="en-US" sz="1890" i="1" dirty="0">
                <a:solidFill>
                  <a:schemeClr val="tx2">
                    <a:lumMod val="75000"/>
                  </a:schemeClr>
                </a:solidFill>
                <a:ea typeface="仿宋_GB2312" pitchFamily="49" charset="-122"/>
              </a:rPr>
              <a:t>首都医科大学附属北京佑安医院</a:t>
            </a:r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altLang="zh-CN" sz="1890" i="1" dirty="0">
                <a:solidFill>
                  <a:schemeClr val="tx2">
                    <a:lumMod val="75000"/>
                  </a:schemeClr>
                </a:solidFill>
                <a:ea typeface="仿宋_GB2312" pitchFamily="49" charset="-122"/>
              </a:rPr>
              <a:t>                                   Beijing Youan Hospital, Capital Medical University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8662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0" dist="139700" dir="18840000" sx="82000" sy="82000" algn="ctr" rotWithShape="0">
              <a:srgbClr val="000000">
                <a:alpha val="62000"/>
              </a:srgbClr>
            </a:outerShdw>
          </a:effectLst>
          <a:scene3d>
            <a:camera prst="orthographicFront"/>
            <a:lightRig rig="threePt" dir="t"/>
          </a:scene3d>
          <a:sp3d prstMaterial="matte">
            <a:bevelT w="273050" h="146050"/>
            <a:bevelB w="88900" h="203200" prst="cross"/>
          </a:sp3d>
        </p:spPr>
      </p:pic>
      <p:cxnSp>
        <p:nvCxnSpPr>
          <p:cNvPr id="6" name="直接连接符 5"/>
          <p:cNvCxnSpPr/>
          <p:nvPr/>
        </p:nvCxnSpPr>
        <p:spPr>
          <a:xfrm>
            <a:off x="1000125" y="1071563"/>
            <a:ext cx="8143875" cy="1587"/>
          </a:xfrm>
          <a:prstGeom prst="line">
            <a:avLst/>
          </a:prstGeom>
          <a:ln w="69850" cmpd="dbl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991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25" y="428625"/>
            <a:ext cx="8143875" cy="698500"/>
          </a:xfrm>
        </p:spPr>
        <p:txBody>
          <a:bodyPr/>
          <a:lstStyle/>
          <a:p>
            <a:r>
              <a:rPr lang="zh-CN" altLang="en-US" sz="3800" b="1" smtClean="0"/>
              <a:t>医务人员防护用品的使用－－手套</a:t>
            </a:r>
          </a:p>
        </p:txBody>
      </p:sp>
      <p:pic>
        <p:nvPicPr>
          <p:cNvPr id="41992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1643063"/>
            <a:ext cx="8643937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714375" y="4214813"/>
            <a:ext cx="73136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buNone/>
              <a:defRPr/>
            </a:pPr>
            <a:r>
              <a:rPr lang="zh-CN" altLang="en-US" sz="4000" b="1" kern="0" dirty="0">
                <a:solidFill>
                  <a:srgbClr val="7030A0"/>
                </a:solidFill>
                <a:latin typeface="+mj-lt"/>
                <a:ea typeface="华文新魏" pitchFamily="2" charset="-122"/>
                <a:cs typeface="+mj-cs"/>
              </a:rPr>
              <a:t>应用注意事项！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zh-CN" altLang="en-US" sz="4400" b="1" dirty="0" smtClean="0">
                <a:solidFill>
                  <a:schemeClr val="tx1"/>
                </a:solidFill>
                <a:ea typeface="华文新魏" pitchFamily="2" charset="-122"/>
              </a:rPr>
              <a:t>手套应用注意事项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57250" y="1571625"/>
            <a:ext cx="7313613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zh-CN" altLang="en-US" sz="2800" b="1" dirty="0" smtClean="0">
                <a:latin typeface="+mn-ea"/>
              </a:rPr>
              <a:t>在进行无菌操作以及接触血液、体液、分泌物、排泻物时必须戴手套。</a:t>
            </a:r>
            <a:endParaRPr lang="en-US" altLang="zh-CN" sz="2800" b="1" dirty="0" smtClean="0">
              <a:latin typeface="+mn-ea"/>
            </a:endParaRPr>
          </a:p>
          <a:p>
            <a:pPr>
              <a:lnSpc>
                <a:spcPct val="90000"/>
              </a:lnSpc>
            </a:pPr>
            <a:endParaRPr lang="zh-CN" altLang="en-US" sz="2800" b="1" dirty="0" smtClean="0">
              <a:latin typeface="+mn-ea"/>
            </a:endParaRPr>
          </a:p>
          <a:p>
            <a:pPr>
              <a:lnSpc>
                <a:spcPct val="90000"/>
              </a:lnSpc>
            </a:pPr>
            <a:r>
              <a:rPr lang="zh-CN" altLang="en-US" sz="2800" b="1" dirty="0" smtClean="0">
                <a:latin typeface="+mn-ea"/>
              </a:rPr>
              <a:t>一次性手套一次性应用，用后投入指定的污物袋内，护理病人时一旦触及病人的分泌物、渗出物等，虽然护理病人的工作未结束，也要换手套。</a:t>
            </a:r>
            <a:endParaRPr lang="en-US" altLang="zh-CN" sz="2800" b="1" dirty="0" smtClean="0">
              <a:latin typeface="+mn-ea"/>
            </a:endParaRPr>
          </a:p>
          <a:p>
            <a:pPr>
              <a:lnSpc>
                <a:spcPct val="90000"/>
              </a:lnSpc>
            </a:pPr>
            <a:endParaRPr lang="zh-CN" altLang="en-US" sz="2800" b="1" dirty="0" smtClean="0">
              <a:latin typeface="+mn-ea"/>
            </a:endParaRPr>
          </a:p>
          <a:p>
            <a:pPr>
              <a:lnSpc>
                <a:spcPct val="90000"/>
              </a:lnSpc>
            </a:pPr>
            <a:r>
              <a:rPr lang="zh-CN" altLang="en-US" sz="2800" b="1" dirty="0" smtClean="0">
                <a:latin typeface="+mn-ea"/>
              </a:rPr>
              <a:t>每副手套只限于一个病人的一项操作，禁止一副手套进行多项操作。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zh-CN" altLang="en-US" sz="4400" b="1" dirty="0" smtClean="0">
                <a:solidFill>
                  <a:schemeClr val="tx1"/>
                </a:solidFill>
                <a:latin typeface="+mn-ea"/>
                <a:ea typeface="+mn-ea"/>
              </a:rPr>
              <a:t>手套应用注意事项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28662" y="1500174"/>
            <a:ext cx="7313612" cy="4114800"/>
          </a:xfrm>
        </p:spPr>
        <p:txBody>
          <a:bodyPr/>
          <a:lstStyle/>
          <a:p>
            <a:r>
              <a:rPr lang="zh-CN" altLang="en-US" sz="2800" b="1" dirty="0" smtClean="0">
                <a:latin typeface="+mn-ea"/>
              </a:rPr>
              <a:t>病人之间必须更换手套。</a:t>
            </a:r>
            <a:endParaRPr lang="en-US" altLang="zh-CN" sz="2800" b="1" dirty="0" smtClean="0">
              <a:latin typeface="+mn-ea"/>
            </a:endParaRPr>
          </a:p>
          <a:p>
            <a:endParaRPr lang="zh-CN" altLang="en-US" sz="2800" b="1" dirty="0" smtClean="0">
              <a:latin typeface="+mn-ea"/>
            </a:endParaRPr>
          </a:p>
          <a:p>
            <a:r>
              <a:rPr lang="zh-CN" altLang="en-US" sz="2800" b="1" dirty="0" smtClean="0">
                <a:latin typeface="+mn-ea"/>
              </a:rPr>
              <a:t>戴手套操作中，如发现手套有破损，应立即更换。</a:t>
            </a:r>
            <a:endParaRPr lang="en-US" altLang="zh-CN" sz="2800" b="1" dirty="0" smtClean="0">
              <a:latin typeface="+mn-ea"/>
            </a:endParaRPr>
          </a:p>
          <a:p>
            <a:endParaRPr lang="zh-CN" altLang="en-US" sz="2800" b="1" dirty="0" smtClean="0">
              <a:latin typeface="+mn-ea"/>
            </a:endParaRPr>
          </a:p>
          <a:p>
            <a:r>
              <a:rPr lang="zh-CN" altLang="en-US" sz="2800" b="1" dirty="0" smtClean="0">
                <a:latin typeface="+mn-ea"/>
              </a:rPr>
              <a:t>操作完毕脱去手套，必须按规定洗手，必要时进行手消毒。</a:t>
            </a:r>
            <a:endParaRPr lang="en-US" altLang="zh-CN" sz="2800" b="1" dirty="0" smtClean="0">
              <a:latin typeface="+mn-ea"/>
            </a:endParaRPr>
          </a:p>
          <a:p>
            <a:endParaRPr lang="zh-CN" altLang="en-US" sz="2800" b="1" dirty="0" smtClean="0">
              <a:latin typeface="+mn-ea"/>
            </a:endParaRPr>
          </a:p>
          <a:p>
            <a:r>
              <a:rPr lang="zh-CN" altLang="en-US" sz="2800" b="1" dirty="0" smtClean="0">
                <a:latin typeface="+mn-ea"/>
              </a:rPr>
              <a:t>戴手套不能替代洗手。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39825"/>
          </a:xfrm>
        </p:spPr>
        <p:txBody>
          <a:bodyPr/>
          <a:lstStyle/>
          <a:p>
            <a:r>
              <a:rPr lang="zh-CN" altLang="en-US" b="1" dirty="0" smtClean="0"/>
              <a:t>  无菌手套的戴脱方法</a:t>
            </a:r>
          </a:p>
        </p:txBody>
      </p:sp>
      <p:pic>
        <p:nvPicPr>
          <p:cNvPr id="4505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357313"/>
            <a:ext cx="8229600" cy="4773612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形标注 2"/>
          <p:cNvSpPr/>
          <p:nvPr/>
        </p:nvSpPr>
        <p:spPr bwMode="auto">
          <a:xfrm>
            <a:off x="642910" y="928670"/>
            <a:ext cx="7643866" cy="4714908"/>
          </a:xfrm>
          <a:prstGeom prst="wedgeEllipseCallou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buNone/>
            </a:pPr>
            <a:r>
              <a:rPr lang="zh-CN" altLang="en-US" sz="2800" b="1" dirty="0" smtClean="0">
                <a:solidFill>
                  <a:srgbClr val="FFC000"/>
                </a:solidFill>
              </a:rPr>
              <a:t>病人感染后血液中可维持很高的病毒含量，医护人员在治疗、护理病人、或处理病人尸体过程中，如果没有严格的防护措施，容易受到感染。医院内传播是导致埃博拉出血热暴发流行的重要因素。</a:t>
            </a:r>
            <a:endParaRPr lang="zh-CN" altLang="en-US" sz="28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8662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0" dist="139700" dir="18840000" sx="82000" sy="82000" algn="ctr" rotWithShape="0">
              <a:srgbClr val="000000">
                <a:alpha val="62000"/>
              </a:srgbClr>
            </a:outerShdw>
          </a:effectLst>
          <a:scene3d>
            <a:camera prst="orthographicFront"/>
            <a:lightRig rig="threePt" dir="t"/>
          </a:scene3d>
          <a:sp3d prstMaterial="matte">
            <a:bevelT w="273050" h="146050"/>
            <a:bevelB w="88900" h="203200" prst="cross"/>
          </a:sp3d>
        </p:spPr>
      </p:pic>
      <p:cxnSp>
        <p:nvCxnSpPr>
          <p:cNvPr id="6" name="直接连接符 5"/>
          <p:cNvCxnSpPr/>
          <p:nvPr/>
        </p:nvCxnSpPr>
        <p:spPr>
          <a:xfrm>
            <a:off x="1000125" y="1071563"/>
            <a:ext cx="8143875" cy="1587"/>
          </a:xfrm>
          <a:prstGeom prst="line">
            <a:avLst/>
          </a:prstGeom>
          <a:ln w="69850" cmpd="dbl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087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25" y="428625"/>
            <a:ext cx="8143875" cy="698500"/>
          </a:xfrm>
        </p:spPr>
        <p:txBody>
          <a:bodyPr/>
          <a:lstStyle/>
          <a:p>
            <a:r>
              <a:rPr lang="zh-CN" altLang="en-US" sz="3800" b="1" smtClean="0"/>
              <a:t>医务人员防护用品的使用－－隔离衣</a:t>
            </a:r>
          </a:p>
        </p:txBody>
      </p:sp>
      <p:pic>
        <p:nvPicPr>
          <p:cNvPr id="4608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1214438"/>
            <a:ext cx="4187825" cy="230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59113" y="3213100"/>
            <a:ext cx="6084887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8662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0" dist="139700" dir="18840000" sx="82000" sy="82000" algn="ctr" rotWithShape="0">
              <a:srgbClr val="000000">
                <a:alpha val="62000"/>
              </a:srgbClr>
            </a:outerShdw>
          </a:effectLst>
          <a:scene3d>
            <a:camera prst="orthographicFront"/>
            <a:lightRig rig="threePt" dir="t"/>
          </a:scene3d>
          <a:sp3d prstMaterial="matte">
            <a:bevelT w="273050" h="146050"/>
            <a:bevelB w="88900" h="203200" prst="cross"/>
          </a:sp3d>
        </p:spPr>
      </p:pic>
      <p:cxnSp>
        <p:nvCxnSpPr>
          <p:cNvPr id="6" name="直接连接符 5"/>
          <p:cNvCxnSpPr/>
          <p:nvPr/>
        </p:nvCxnSpPr>
        <p:spPr>
          <a:xfrm>
            <a:off x="1000125" y="1071563"/>
            <a:ext cx="8143875" cy="1587"/>
          </a:xfrm>
          <a:prstGeom prst="line">
            <a:avLst/>
          </a:prstGeom>
          <a:ln w="69850" cmpd="dbl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111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25" y="428625"/>
            <a:ext cx="8143875" cy="698500"/>
          </a:xfrm>
        </p:spPr>
        <p:txBody>
          <a:bodyPr/>
          <a:lstStyle/>
          <a:p>
            <a:r>
              <a:rPr lang="zh-CN" altLang="en-US" sz="3800" b="1" smtClean="0"/>
              <a:t>医务人员防护用品的使用－－其他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00063" y="1785938"/>
            <a:ext cx="731361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/>
            </a:pPr>
            <a:r>
              <a:rPr lang="zh-CN" altLang="en-US" sz="2900" b="1" kern="0" dirty="0">
                <a:latin typeface="+mn-lt"/>
                <a:ea typeface="+mn-ea"/>
              </a:rPr>
              <a:t>鞋套的使用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/>
            </a:pPr>
            <a:endParaRPr lang="zh-CN" altLang="en-US" sz="2900" b="1" kern="0" dirty="0">
              <a:latin typeface="+mn-lt"/>
              <a:ea typeface="+mn-ea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/>
            </a:pPr>
            <a:endParaRPr lang="zh-CN" altLang="en-US" sz="2900" b="1" kern="0" dirty="0">
              <a:latin typeface="+mn-lt"/>
              <a:ea typeface="+mn-ea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/>
            </a:pPr>
            <a:r>
              <a:rPr lang="zh-CN" altLang="en-US" sz="2900" b="1" kern="0" dirty="0">
                <a:latin typeface="+mn-lt"/>
                <a:ea typeface="+mn-ea"/>
              </a:rPr>
              <a:t>防水围裙的使用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/>
            </a:pPr>
            <a:endParaRPr lang="zh-CN" altLang="en-US" sz="2900" b="1" kern="0" dirty="0">
              <a:latin typeface="+mn-lt"/>
              <a:ea typeface="+mn-ea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/>
            </a:pPr>
            <a:endParaRPr lang="zh-CN" altLang="en-US" sz="2900" b="1" kern="0" dirty="0">
              <a:latin typeface="+mn-lt"/>
              <a:ea typeface="+mn-ea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/>
            </a:pPr>
            <a:r>
              <a:rPr lang="zh-CN" altLang="en-US" sz="2900" b="1" kern="0" dirty="0">
                <a:latin typeface="+mn-lt"/>
                <a:ea typeface="+mn-ea"/>
              </a:rPr>
              <a:t>帽子的使用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/>
            </a:pPr>
            <a:endParaRPr lang="en-US" altLang="zh-CN" sz="2900" kern="0" dirty="0">
              <a:latin typeface="+mn-lt"/>
              <a:ea typeface="+mn-ea"/>
            </a:endParaRPr>
          </a:p>
        </p:txBody>
      </p:sp>
      <p:pic>
        <p:nvPicPr>
          <p:cNvPr id="4711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50" y="1285875"/>
            <a:ext cx="5761038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4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8" y="2428875"/>
            <a:ext cx="4897437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5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00375" y="4929188"/>
            <a:ext cx="5929313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3375"/>
            <a:ext cx="8229600" cy="1084263"/>
          </a:xfrm>
        </p:spPr>
        <p:txBody>
          <a:bodyPr/>
          <a:lstStyle/>
          <a:p>
            <a:r>
              <a:rPr lang="zh-CN" altLang="en-US" b="1" smtClean="0"/>
              <a:t>             防护用品的穿脱流程</a:t>
            </a:r>
          </a:p>
        </p:txBody>
      </p:sp>
      <p:sp>
        <p:nvSpPr>
          <p:cNvPr id="924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268413"/>
            <a:ext cx="5688013" cy="1296987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zh-CN" altLang="en-US" sz="3600" b="1" dirty="0">
                <a:solidFill>
                  <a:srgbClr val="7030A0"/>
                </a:solidFill>
              </a:rPr>
              <a:t>穿：</a:t>
            </a:r>
          </a:p>
          <a:p>
            <a:pPr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zh-CN" altLang="en-US" sz="3200" b="1" kern="12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清洁区     潜在污染区：</a:t>
            </a:r>
          </a:p>
        </p:txBody>
      </p:sp>
      <p:sp>
        <p:nvSpPr>
          <p:cNvPr id="48132" name="Line 4"/>
          <p:cNvSpPr>
            <a:spLocks noChangeShapeType="1"/>
          </p:cNvSpPr>
          <p:nvPr/>
        </p:nvSpPr>
        <p:spPr bwMode="auto">
          <a:xfrm>
            <a:off x="2987675" y="3429000"/>
            <a:ext cx="5048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4813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2500313"/>
            <a:ext cx="7777162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4678" name="Rectangle 6"/>
          <p:cNvSpPr>
            <a:spLocks noChangeArrowheads="1"/>
          </p:cNvSpPr>
          <p:nvPr/>
        </p:nvSpPr>
        <p:spPr bwMode="auto">
          <a:xfrm>
            <a:off x="827088" y="3141663"/>
            <a:ext cx="56880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zh-CN" alt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潜在污染区      污染区：</a:t>
            </a:r>
          </a:p>
        </p:txBody>
      </p:sp>
      <p:sp>
        <p:nvSpPr>
          <p:cNvPr id="48135" name="Line 7"/>
          <p:cNvSpPr>
            <a:spLocks noChangeShapeType="1"/>
          </p:cNvSpPr>
          <p:nvPr/>
        </p:nvSpPr>
        <p:spPr bwMode="auto">
          <a:xfrm>
            <a:off x="2124075" y="2133600"/>
            <a:ext cx="5048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48136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3" y="3929063"/>
            <a:ext cx="80645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7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4929188"/>
            <a:ext cx="8678862" cy="1223962"/>
          </a:xfrm>
          <a:prstGeom prst="rect">
            <a:avLst/>
          </a:prstGeom>
          <a:noFill/>
          <a:ln w="76200">
            <a:solidFill>
              <a:srgbClr val="99FFCC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3375"/>
            <a:ext cx="8229600" cy="1084263"/>
          </a:xfrm>
        </p:spPr>
        <p:txBody>
          <a:bodyPr/>
          <a:lstStyle/>
          <a:p>
            <a:r>
              <a:rPr lang="zh-CN" altLang="en-US" b="1" smtClean="0"/>
              <a:t>               防护用品的穿脱流程</a:t>
            </a:r>
          </a:p>
        </p:txBody>
      </p:sp>
      <p:sp>
        <p:nvSpPr>
          <p:cNvPr id="926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75" y="1214438"/>
            <a:ext cx="5688013" cy="1296987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zh-CN" altLang="en-US" sz="3600" b="1" dirty="0">
                <a:solidFill>
                  <a:srgbClr val="7030A0"/>
                </a:solidFill>
              </a:rPr>
              <a:t>脱：</a:t>
            </a:r>
          </a:p>
          <a:p>
            <a:pPr>
              <a:buFont typeface="Wingdings" pitchFamily="2" charset="2"/>
              <a:buNone/>
              <a:defRPr/>
            </a:pPr>
            <a:r>
              <a:rPr lang="zh-CN" altLang="en-US" sz="3200" b="1" kern="1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污</a:t>
            </a:r>
            <a:r>
              <a:rPr lang="zh-CN" altLang="en-US" sz="3200" b="1" kern="12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染区     </a:t>
            </a:r>
            <a:r>
              <a:rPr lang="zh-CN" altLang="en-US" sz="3200" b="1" kern="1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潜</a:t>
            </a:r>
            <a:r>
              <a:rPr lang="zh-CN" altLang="en-US" sz="3200" b="1" kern="12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在污染区：</a:t>
            </a:r>
          </a:p>
        </p:txBody>
      </p:sp>
      <p:sp>
        <p:nvSpPr>
          <p:cNvPr id="49156" name="Line 4"/>
          <p:cNvSpPr>
            <a:spLocks noChangeShapeType="1"/>
          </p:cNvSpPr>
          <p:nvPr/>
        </p:nvSpPr>
        <p:spPr bwMode="auto">
          <a:xfrm>
            <a:off x="3132138" y="3789363"/>
            <a:ext cx="5048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26726" name="Rectangle 6"/>
          <p:cNvSpPr>
            <a:spLocks noChangeArrowheads="1"/>
          </p:cNvSpPr>
          <p:nvPr/>
        </p:nvSpPr>
        <p:spPr bwMode="auto">
          <a:xfrm>
            <a:off x="900113" y="3500438"/>
            <a:ext cx="56880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zh-CN" alt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潜在污染区      清洁区</a:t>
            </a:r>
            <a:r>
              <a:rPr lang="zh-CN" alt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：</a:t>
            </a:r>
          </a:p>
        </p:txBody>
      </p:sp>
      <p:sp>
        <p:nvSpPr>
          <p:cNvPr id="49158" name="Line 7"/>
          <p:cNvSpPr>
            <a:spLocks noChangeShapeType="1"/>
          </p:cNvSpPr>
          <p:nvPr/>
        </p:nvSpPr>
        <p:spPr bwMode="auto">
          <a:xfrm>
            <a:off x="2124075" y="2133600"/>
            <a:ext cx="5048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49159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2420938"/>
            <a:ext cx="6257925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0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2852738"/>
            <a:ext cx="80803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1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0113" y="4221163"/>
            <a:ext cx="741997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2" name="Picture 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00113" y="5373688"/>
            <a:ext cx="6985000" cy="796925"/>
          </a:xfrm>
          <a:prstGeom prst="rect">
            <a:avLst/>
          </a:prstGeom>
          <a:noFill/>
          <a:ln w="76200" cmpd="tri">
            <a:solidFill>
              <a:srgbClr val="99FFCC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5862663"/>
            <a:ext cx="9144000" cy="995337"/>
          </a:xfrm>
          <a:prstGeom prst="rect">
            <a:avLst/>
          </a:prstGeom>
          <a:noFill/>
          <a:ln>
            <a:noFill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tx1"/>
              </a:buClr>
              <a:buNone/>
              <a:defRPr/>
            </a:pPr>
            <a:r>
              <a:rPr lang="zh-CN" altLang="en-US" sz="3600" dirty="0">
                <a:solidFill>
                  <a:srgbClr val="000000"/>
                </a:solidFill>
                <a:ea typeface="黑体" pitchFamily="2" charset="-122"/>
              </a:rPr>
              <a:t>                                  </a:t>
            </a:r>
            <a:r>
              <a:rPr lang="zh-CN" altLang="en-US" sz="3600" dirty="0" smtClean="0">
                <a:solidFill>
                  <a:srgbClr val="000000"/>
                </a:solidFill>
                <a:ea typeface="黑体" pitchFamily="2" charset="-122"/>
              </a:rPr>
              <a:t>          </a:t>
            </a:r>
            <a:r>
              <a:rPr lang="zh-CN" altLang="en-US" sz="1890" i="1" dirty="0" smtClean="0">
                <a:solidFill>
                  <a:schemeClr val="tx2">
                    <a:lumMod val="75000"/>
                  </a:schemeClr>
                </a:solidFill>
                <a:ea typeface="仿宋_GB2312" pitchFamily="49" charset="-122"/>
              </a:rPr>
              <a:t>首都</a:t>
            </a:r>
            <a:r>
              <a:rPr lang="zh-CN" altLang="en-US" sz="1890" i="1" dirty="0">
                <a:solidFill>
                  <a:schemeClr val="tx2">
                    <a:lumMod val="75000"/>
                  </a:schemeClr>
                </a:solidFill>
                <a:ea typeface="仿宋_GB2312" pitchFamily="49" charset="-122"/>
              </a:rPr>
              <a:t>医科大学附属北京佑安医院</a:t>
            </a:r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buNone/>
              <a:defRPr/>
            </a:pPr>
            <a:r>
              <a:rPr lang="en-US" altLang="zh-CN" sz="1890" i="1" dirty="0">
                <a:solidFill>
                  <a:schemeClr val="tx2">
                    <a:lumMod val="75000"/>
                  </a:schemeClr>
                </a:solidFill>
                <a:ea typeface="仿宋_GB2312" pitchFamily="49" charset="-122"/>
              </a:rPr>
              <a:t> </a:t>
            </a:r>
            <a:r>
              <a:rPr lang="en-US" altLang="zh-CN" sz="1890" i="1" dirty="0" smtClean="0">
                <a:solidFill>
                  <a:schemeClr val="tx2">
                    <a:lumMod val="75000"/>
                  </a:schemeClr>
                </a:solidFill>
                <a:ea typeface="仿宋_GB2312" pitchFamily="49" charset="-122"/>
              </a:rPr>
              <a:t>                                                     </a:t>
            </a:r>
            <a:r>
              <a:rPr lang="en-US" altLang="zh-CN" sz="1890" i="1" dirty="0">
                <a:solidFill>
                  <a:schemeClr val="tx2">
                    <a:lumMod val="75000"/>
                  </a:schemeClr>
                </a:solidFill>
                <a:ea typeface="仿宋_GB2312" pitchFamily="49" charset="-122"/>
              </a:rPr>
              <a:t>Beijing Youan Hospital, Capital Medical University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8662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0" dist="139700" dir="18840000" sx="82000" sy="82000" algn="ctr" rotWithShape="0">
              <a:srgbClr val="000000">
                <a:alpha val="62000"/>
              </a:srgbClr>
            </a:outerShdw>
          </a:effectLst>
          <a:scene3d>
            <a:camera prst="orthographicFront"/>
            <a:lightRig rig="threePt" dir="t"/>
          </a:scene3d>
          <a:sp3d prstMaterial="matte">
            <a:bevelT w="273050" h="146050"/>
            <a:bevelB w="88900" h="203200" prst="cross"/>
          </a:sp3d>
        </p:spPr>
      </p:pic>
      <p:cxnSp>
        <p:nvCxnSpPr>
          <p:cNvPr id="6" name="直接连接符 5"/>
          <p:cNvCxnSpPr/>
          <p:nvPr/>
        </p:nvCxnSpPr>
        <p:spPr>
          <a:xfrm>
            <a:off x="1000125" y="1071563"/>
            <a:ext cx="8143875" cy="1587"/>
          </a:xfrm>
          <a:prstGeom prst="line">
            <a:avLst/>
          </a:prstGeom>
          <a:ln w="69850" cmpd="dbl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1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1785926"/>
            <a:ext cx="7313613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4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25" y="428625"/>
            <a:ext cx="8286750" cy="698500"/>
          </a:xfrm>
        </p:spPr>
        <p:txBody>
          <a:bodyPr/>
          <a:lstStyle/>
          <a:p>
            <a:r>
              <a:rPr lang="zh-CN" altLang="en-US" sz="3800" b="1" smtClean="0"/>
              <a:t>医务人员防护用品使用－－注意事项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3"/>
          <p:cNvSpPr>
            <a:spLocks noGrp="1" noChangeArrowheads="1"/>
          </p:cNvSpPr>
          <p:nvPr>
            <p:ph idx="1"/>
          </p:nvPr>
        </p:nvSpPr>
        <p:spPr>
          <a:xfrm>
            <a:off x="785813" y="1571625"/>
            <a:ext cx="7673975" cy="43576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zh-CN" altLang="en-US" sz="2800" b="1" smtClean="0">
                <a:ea typeface="隶书" pitchFamily="49" charset="-122"/>
              </a:rPr>
              <a:t>锐器刺伤</a:t>
            </a:r>
            <a:endParaRPr lang="en-US" altLang="zh-CN" sz="2800" b="1" smtClean="0">
              <a:ea typeface="隶书" pitchFamily="49" charset="-122"/>
            </a:endParaRPr>
          </a:p>
          <a:p>
            <a:pPr eaLnBrk="1" hangingPunct="1">
              <a:buFontTx/>
              <a:buNone/>
            </a:pPr>
            <a:r>
              <a:rPr lang="zh-CN" altLang="en-US" sz="2800" b="1" smtClean="0">
                <a:ea typeface="隶书" pitchFamily="49" charset="-122"/>
              </a:rPr>
              <a:t>血液体液意外喷溅</a:t>
            </a:r>
            <a:endParaRPr lang="en-US" altLang="zh-CN" sz="2800" b="1" smtClean="0">
              <a:ea typeface="隶书" pitchFamily="49" charset="-122"/>
            </a:endParaRPr>
          </a:p>
          <a:p>
            <a:pPr eaLnBrk="1" hangingPunct="1">
              <a:buFontTx/>
              <a:buNone/>
            </a:pPr>
            <a:r>
              <a:rPr lang="zh-CN" altLang="en-US" sz="2800" b="1" smtClean="0">
                <a:ea typeface="隶书" pitchFamily="49" charset="-122"/>
              </a:rPr>
              <a:t>破损皮肤接触污染物</a:t>
            </a:r>
            <a:endParaRPr lang="en-US" altLang="zh-CN" sz="2800" b="1" smtClean="0">
              <a:ea typeface="隶书" pitchFamily="49" charset="-122"/>
            </a:endParaRPr>
          </a:p>
          <a:p>
            <a:pPr eaLnBrk="1" hangingPunct="1">
              <a:buFontTx/>
              <a:buNone/>
            </a:pPr>
            <a:r>
              <a:rPr lang="zh-CN" altLang="en-US" sz="2800" b="1" smtClean="0">
                <a:ea typeface="隶书" pitchFamily="49" charset="-122"/>
              </a:rPr>
              <a:t>防护意识欠缺</a:t>
            </a:r>
            <a:endParaRPr lang="en-US" altLang="zh-CN" sz="2800" b="1" smtClean="0">
              <a:ea typeface="隶书" pitchFamily="49" charset="-122"/>
            </a:endParaRPr>
          </a:p>
          <a:p>
            <a:pPr eaLnBrk="1" hangingPunct="1">
              <a:buFontTx/>
              <a:buNone/>
            </a:pPr>
            <a:r>
              <a:rPr lang="zh-CN" altLang="en-US" sz="2800" b="1" smtClean="0">
                <a:ea typeface="隶书" pitchFamily="49" charset="-122"/>
              </a:rPr>
              <a:t>缺少合格的防护用品</a:t>
            </a:r>
            <a:endParaRPr lang="en-US" altLang="zh-CN" sz="2800" b="1" smtClean="0">
              <a:ea typeface="隶书" pitchFamily="49" charset="-122"/>
            </a:endParaRPr>
          </a:p>
          <a:p>
            <a:pPr eaLnBrk="1" hangingPunct="1">
              <a:buFontTx/>
              <a:buNone/>
            </a:pPr>
            <a:r>
              <a:rPr lang="zh-CN" altLang="en-US" sz="2800" b="1" smtClean="0">
                <a:ea typeface="隶书" pitchFamily="49" charset="-122"/>
              </a:rPr>
              <a:t>工作节奏紧张</a:t>
            </a:r>
            <a:r>
              <a:rPr lang="zh-CN" altLang="en-US" sz="2800" smtClean="0"/>
              <a:t> </a:t>
            </a:r>
            <a:endParaRPr lang="en-US" altLang="zh-CN" sz="2800" smtClean="0"/>
          </a:p>
          <a:p>
            <a:pPr eaLnBrk="1" hangingPunct="1">
              <a:buFontTx/>
              <a:buNone/>
            </a:pPr>
            <a:r>
              <a:rPr lang="zh-CN" altLang="en-US" sz="2800" b="1" smtClean="0">
                <a:ea typeface="隶书" pitchFamily="49" charset="-122"/>
              </a:rPr>
              <a:t>危急忽略防护</a:t>
            </a:r>
            <a:endParaRPr lang="en-US" altLang="zh-CN" sz="2800" b="1" smtClean="0">
              <a:ea typeface="隶书" pitchFamily="49" charset="-122"/>
            </a:endParaRPr>
          </a:p>
          <a:p>
            <a:pPr eaLnBrk="1" hangingPunct="1">
              <a:buFontTx/>
              <a:buNone/>
            </a:pPr>
            <a:r>
              <a:rPr lang="zh-CN" altLang="en-US" sz="2800" b="1" smtClean="0">
                <a:ea typeface="隶书" pitchFamily="49" charset="-122"/>
              </a:rPr>
              <a:t>违规操作</a:t>
            </a:r>
            <a:endParaRPr lang="en-US" altLang="zh-CN" sz="2800" b="1" smtClean="0">
              <a:ea typeface="隶书" pitchFamily="49" charset="-122"/>
            </a:endParaRPr>
          </a:p>
          <a:p>
            <a:pPr eaLnBrk="1" hangingPunct="1">
              <a:buFontTx/>
              <a:buNone/>
            </a:pPr>
            <a:r>
              <a:rPr lang="zh-CN" altLang="en-US" sz="2800" smtClean="0"/>
              <a:t> </a:t>
            </a:r>
            <a:endParaRPr lang="en-US" altLang="zh-CN" sz="2800" smtClean="0"/>
          </a:p>
          <a:p>
            <a:pPr eaLnBrk="1" hangingPunct="1">
              <a:buFontTx/>
              <a:buNone/>
            </a:pPr>
            <a:endParaRPr lang="en-US" altLang="zh-CN" sz="5400" b="1" smtClean="0">
              <a:ea typeface="隶书" pitchFamily="49" charset="-122"/>
            </a:endParaRPr>
          </a:p>
          <a:p>
            <a:pPr eaLnBrk="1" hangingPunct="1">
              <a:buFontTx/>
              <a:buNone/>
            </a:pPr>
            <a:endParaRPr lang="en-US" altLang="zh-CN" sz="5400" b="1" smtClean="0">
              <a:ea typeface="隶书" pitchFamily="49" charset="-122"/>
            </a:endParaRPr>
          </a:p>
          <a:p>
            <a:pPr eaLnBrk="1" hangingPunct="1">
              <a:buFontTx/>
              <a:buNone/>
            </a:pPr>
            <a:endParaRPr lang="zh-CN" altLang="en-US" sz="5400" b="1" smtClean="0">
              <a:solidFill>
                <a:schemeClr val="tx2"/>
              </a:solidFill>
            </a:endParaRPr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68580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sz="4000" b="1" dirty="0" smtClean="0">
                <a:solidFill>
                  <a:schemeClr val="tx2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职业暴露－－原因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1000125" y="1071563"/>
            <a:ext cx="8143875" cy="1587"/>
          </a:xfrm>
          <a:prstGeom prst="line">
            <a:avLst/>
          </a:prstGeom>
          <a:ln w="69850" cmpd="dbl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8662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0" dist="139700" dir="18840000" sx="82000" sy="82000" algn="ctr" rotWithShape="0">
              <a:srgbClr val="000000">
                <a:alpha val="62000"/>
              </a:srgbClr>
            </a:outerShdw>
          </a:effectLst>
          <a:scene3d>
            <a:camera prst="orthographicFront"/>
            <a:lightRig rig="threePt" dir="t"/>
          </a:scene3d>
          <a:sp3d prstMaterial="matte">
            <a:bevelT w="273050" h="146050"/>
            <a:bevelB w="88900" h="203200" prst="cross"/>
          </a:sp3d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5862663"/>
            <a:ext cx="9144000" cy="995337"/>
          </a:xfrm>
          <a:prstGeom prst="rect">
            <a:avLst/>
          </a:prstGeom>
          <a:noFill/>
          <a:ln>
            <a:noFill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tx1"/>
              </a:buClr>
              <a:defRPr/>
            </a:pPr>
            <a:r>
              <a:rPr lang="zh-CN" altLang="en-US" sz="3600" dirty="0">
                <a:solidFill>
                  <a:srgbClr val="000000"/>
                </a:solidFill>
                <a:ea typeface="黑体" pitchFamily="2" charset="-122"/>
              </a:rPr>
              <a:t>                        </a:t>
            </a:r>
            <a:r>
              <a:rPr lang="zh-CN" altLang="en-US" sz="1890" i="1" dirty="0">
                <a:solidFill>
                  <a:schemeClr val="tx2">
                    <a:lumMod val="75000"/>
                  </a:schemeClr>
                </a:solidFill>
                <a:ea typeface="仿宋_GB2312" pitchFamily="49" charset="-122"/>
              </a:rPr>
              <a:t>首都医科大学附属北京佑安医院</a:t>
            </a:r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altLang="zh-CN" sz="1890" i="1" dirty="0">
                <a:solidFill>
                  <a:schemeClr val="tx2">
                    <a:lumMod val="75000"/>
                  </a:schemeClr>
                </a:solidFill>
                <a:ea typeface="仿宋_GB2312" pitchFamily="49" charset="-122"/>
              </a:rPr>
              <a:t>                        Beijing Youan Hospital, Capital Medical University</a:t>
            </a:r>
          </a:p>
        </p:txBody>
      </p:sp>
      <p:pic>
        <p:nvPicPr>
          <p:cNvPr id="85001" name="图片 7" descr="u=1538818708,3483261095&amp;fm=0&amp;gp=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714500"/>
            <a:ext cx="40005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25" y="0"/>
            <a:ext cx="7358063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sz="4000" b="1" dirty="0" smtClean="0">
                <a:solidFill>
                  <a:schemeClr val="tx2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职业暴露－－锐器刺伤环节</a:t>
            </a:r>
            <a:r>
              <a:rPr lang="zh-CN" altLang="en-US" dirty="0" smtClean="0"/>
              <a:t> 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1000125" y="1071563"/>
            <a:ext cx="8143875" cy="1587"/>
          </a:xfrm>
          <a:prstGeom prst="line">
            <a:avLst/>
          </a:prstGeom>
          <a:ln w="69850" cmpd="dbl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8662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0" dist="139700" dir="18840000" sx="82000" sy="82000" algn="ctr" rotWithShape="0">
              <a:srgbClr val="000000">
                <a:alpha val="62000"/>
              </a:srgbClr>
            </a:outerShdw>
          </a:effectLst>
          <a:scene3d>
            <a:camera prst="orthographicFront"/>
            <a:lightRig rig="threePt" dir="t"/>
          </a:scene3d>
          <a:sp3d prstMaterial="matte">
            <a:bevelT w="273050" h="146050"/>
            <a:bevelB w="88900" h="203200" prst="cross"/>
          </a:sp3d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5862663"/>
            <a:ext cx="9144000" cy="995337"/>
          </a:xfrm>
          <a:prstGeom prst="rect">
            <a:avLst/>
          </a:prstGeom>
          <a:noFill/>
          <a:ln>
            <a:noFill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tx1"/>
              </a:buClr>
              <a:buNone/>
              <a:defRPr/>
            </a:pPr>
            <a:r>
              <a:rPr lang="zh-CN" altLang="en-US" sz="3600" dirty="0" smtClean="0">
                <a:solidFill>
                  <a:srgbClr val="000000"/>
                </a:solidFill>
                <a:ea typeface="黑体" pitchFamily="2" charset="-122"/>
              </a:rPr>
              <a:t>                                          </a:t>
            </a:r>
            <a:r>
              <a:rPr lang="zh-CN" altLang="en-US" sz="1890" i="1" dirty="0" smtClean="0">
                <a:solidFill>
                  <a:schemeClr val="tx2">
                    <a:lumMod val="75000"/>
                  </a:schemeClr>
                </a:solidFill>
                <a:ea typeface="仿宋_GB2312" pitchFamily="49" charset="-122"/>
              </a:rPr>
              <a:t>首都</a:t>
            </a:r>
            <a:r>
              <a:rPr lang="zh-CN" altLang="en-US" sz="1890" i="1" dirty="0">
                <a:solidFill>
                  <a:schemeClr val="tx2">
                    <a:lumMod val="75000"/>
                  </a:schemeClr>
                </a:solidFill>
                <a:ea typeface="仿宋_GB2312" pitchFamily="49" charset="-122"/>
              </a:rPr>
              <a:t>医科大学附属北京佑安医院</a:t>
            </a:r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buNone/>
              <a:defRPr/>
            </a:pPr>
            <a:r>
              <a:rPr lang="en-US" altLang="zh-CN" sz="1890" i="1" dirty="0">
                <a:solidFill>
                  <a:schemeClr val="tx2">
                    <a:lumMod val="75000"/>
                  </a:schemeClr>
                </a:solidFill>
                <a:ea typeface="仿宋_GB2312" pitchFamily="49" charset="-122"/>
              </a:rPr>
              <a:t> </a:t>
            </a:r>
            <a:r>
              <a:rPr lang="en-US" altLang="zh-CN" sz="1890" i="1" dirty="0" smtClean="0">
                <a:solidFill>
                  <a:schemeClr val="tx2">
                    <a:lumMod val="75000"/>
                  </a:schemeClr>
                </a:solidFill>
                <a:ea typeface="仿宋_GB2312" pitchFamily="49" charset="-122"/>
              </a:rPr>
              <a:t>                                                   </a:t>
            </a:r>
            <a:r>
              <a:rPr lang="en-US" altLang="zh-CN" sz="1890" i="1" dirty="0">
                <a:solidFill>
                  <a:schemeClr val="tx2">
                    <a:lumMod val="75000"/>
                  </a:schemeClr>
                </a:solidFill>
                <a:ea typeface="仿宋_GB2312" pitchFamily="49" charset="-122"/>
              </a:rPr>
              <a:t>Beijing Youan Hospital, Capital Medical University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785813" y="1428750"/>
            <a:ext cx="3643312" cy="450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zh-CN" altLang="en-US" sz="2400" b="1" dirty="0">
              <a:latin typeface="+mn-ea"/>
              <a:ea typeface="+mn-ea"/>
            </a:endParaRPr>
          </a:p>
        </p:txBody>
      </p:sp>
      <p:sp>
        <p:nvSpPr>
          <p:cNvPr id="9" name="Rectangle 3"/>
          <p:cNvSpPr>
            <a:spLocks noGrp="1" noChangeArrowheads="1"/>
          </p:cNvSpPr>
          <p:nvPr>
            <p:ph idx="1"/>
          </p:nvPr>
        </p:nvSpPr>
        <p:spPr>
          <a:xfrm>
            <a:off x="357158" y="1285860"/>
            <a:ext cx="8429625" cy="4895850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sz="2800" b="1" dirty="0" smtClean="0">
                <a:latin typeface="+mn-ea"/>
              </a:rPr>
              <a:t>注射、抽血、静脉穿刺等操作时患者突然移动；</a:t>
            </a:r>
          </a:p>
          <a:p>
            <a:pPr eaLnBrk="1" hangingPunct="1">
              <a:defRPr/>
            </a:pPr>
            <a:r>
              <a:rPr lang="zh-CN" altLang="en-US" sz="2800" b="1" dirty="0" smtClean="0">
                <a:latin typeface="+mn-ea"/>
              </a:rPr>
              <a:t>采取标本将血液注入试管取下针头时；</a:t>
            </a:r>
          </a:p>
          <a:p>
            <a:pPr eaLnBrk="1" hangingPunct="1">
              <a:defRPr/>
            </a:pPr>
            <a:r>
              <a:rPr lang="zh-CN" altLang="en-US" sz="2800" b="1" dirty="0" smtClean="0">
                <a:latin typeface="+mn-ea"/>
              </a:rPr>
              <a:t>输液结束拔针后撕掉固定胶布时；</a:t>
            </a:r>
          </a:p>
          <a:p>
            <a:pPr eaLnBrk="1" hangingPunct="1">
              <a:defRPr/>
            </a:pPr>
            <a:r>
              <a:rPr lang="zh-CN" altLang="en-US" sz="2800" b="1" dirty="0" smtClean="0">
                <a:latin typeface="+mn-ea"/>
              </a:rPr>
              <a:t>将裸露的针头拿到集中处置处分离针头和针管时；</a:t>
            </a:r>
          </a:p>
          <a:p>
            <a:pPr eaLnBrk="1" hangingPunct="1">
              <a:defRPr/>
            </a:pPr>
            <a:r>
              <a:rPr lang="zh-CN" altLang="en-US" sz="2800" b="1" dirty="0" smtClean="0">
                <a:latin typeface="+mn-ea"/>
              </a:rPr>
              <a:t>将针头重新套帽以及剪掉输液器针头时；</a:t>
            </a:r>
          </a:p>
          <a:p>
            <a:pPr eaLnBrk="1" hangingPunct="1">
              <a:defRPr/>
            </a:pPr>
            <a:r>
              <a:rPr lang="zh-CN" altLang="en-US" sz="2800" b="1" dirty="0" smtClean="0">
                <a:latin typeface="+mn-ea"/>
              </a:rPr>
              <a:t>开启封装药物的安瓿过程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1"/>
          <p:cNvSpPr>
            <a:spLocks noChangeArrowheads="1"/>
          </p:cNvSpPr>
          <p:nvPr/>
        </p:nvSpPr>
        <p:spPr bwMode="auto">
          <a:xfrm>
            <a:off x="928662" y="1785926"/>
            <a:ext cx="742955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48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+mn-ea"/>
                <a:ea typeface="+mn-ea"/>
                <a:cs typeface="Times New Roman" pitchFamily="18" charset="0"/>
              </a:rPr>
              <a:t>隔离控制传染源和加强个人防护是防控埃博拉出血热的关键措施。</a:t>
            </a:r>
            <a:endParaRPr kumimoji="0" lang="zh-CN" sz="48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+mn-ea"/>
              <a:ea typeface="+mn-ea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WordArt 8"/>
          <p:cNvSpPr>
            <a:spLocks noChangeArrowheads="1" noChangeShapeType="1" noTextEdit="1"/>
          </p:cNvSpPr>
          <p:nvPr/>
        </p:nvSpPr>
        <p:spPr bwMode="auto">
          <a:xfrm>
            <a:off x="0" y="5429264"/>
            <a:ext cx="4643438" cy="107157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  <a:scene3d>
              <a:camera prst="orthographicFront">
                <a:rot lat="600000" lon="1200000" rev="0"/>
              </a:camera>
              <a:lightRig rig="threePt" dir="t"/>
            </a:scene3d>
            <a:sp3d extrusionH="57150" contourW="12700">
              <a:bevelT w="279400" h="400050"/>
              <a:extrusionClr>
                <a:schemeClr val="accent2"/>
              </a:extrusionClr>
              <a:contourClr>
                <a:schemeClr val="accent6"/>
              </a:contourClr>
            </a:sp3d>
          </a:bodyPr>
          <a:lstStyle/>
          <a:p>
            <a:pPr algn="ctr">
              <a:buNone/>
              <a:defRPr/>
            </a:pPr>
            <a:r>
              <a:rPr lang="zh-CN" altLang="en-US" sz="4400" kern="10" dirty="0">
                <a:ln w="12700">
                  <a:noFill/>
                  <a:miter lim="800000"/>
                  <a:headEnd/>
                  <a:tailEnd/>
                </a:ln>
                <a:gradFill>
                  <a:gsLst>
                    <a:gs pos="0">
                      <a:schemeClr val="bg2"/>
                    </a:gs>
                    <a:gs pos="17999">
                      <a:srgbClr val="FEE7F2"/>
                    </a:gs>
                    <a:gs pos="36000">
                      <a:srgbClr val="FAC77D"/>
                    </a:gs>
                    <a:gs pos="61000">
                      <a:srgbClr val="FBA97D"/>
                    </a:gs>
                    <a:gs pos="82001">
                      <a:srgbClr val="FBD49C"/>
                    </a:gs>
                    <a:gs pos="100000">
                      <a:srgbClr val="FEE7F2"/>
                    </a:gs>
                  </a:gsLst>
                  <a:lin ang="5400000" scaled="0"/>
                </a:gradFill>
                <a:effectLst>
                  <a:outerShdw dist="45791" dir="2021404" algn="ctr" rotWithShape="0">
                    <a:srgbClr val="808080"/>
                  </a:outerShdw>
                </a:effectLst>
                <a:latin typeface="宋体"/>
                <a:ea typeface="宋体"/>
              </a:rPr>
              <a:t>谢谢</a:t>
            </a:r>
          </a:p>
        </p:txBody>
      </p:sp>
      <p:pic>
        <p:nvPicPr>
          <p:cNvPr id="96262" name="Picture 7" descr="门诊大楼全景 蓝"/>
          <p:cNvPicPr>
            <a:picLocks noChangeAspect="1" noChangeArrowheads="1"/>
          </p:cNvPicPr>
          <p:nvPr/>
        </p:nvPicPr>
        <p:blipFill>
          <a:blip r:embed="rId2" cstate="print"/>
          <a:srcRect l="7713" r="9517"/>
          <a:stretch>
            <a:fillRect/>
          </a:stretch>
        </p:blipFill>
        <p:spPr bwMode="auto">
          <a:xfrm>
            <a:off x="0" y="0"/>
            <a:ext cx="9144000" cy="542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827088" y="1052736"/>
            <a:ext cx="7489328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9pPr>
          </a:lstStyle>
          <a:p>
            <a:pPr marL="0" indent="0">
              <a:buNone/>
              <a:defRPr/>
            </a:pPr>
            <a:r>
              <a:rPr lang="zh-CN" altLang="en-US" sz="4400" b="1" dirty="0">
                <a:solidFill>
                  <a:srgbClr val="FFFF00"/>
                </a:solidFill>
                <a:latin typeface="隶书" pitchFamily="49" charset="-122"/>
                <a:ea typeface="隶书" pitchFamily="49" charset="-122"/>
              </a:rPr>
              <a:t>概述</a:t>
            </a:r>
            <a:endParaRPr lang="en-US" altLang="zh-CN" sz="4400" b="1" dirty="0" smtClean="0">
              <a:solidFill>
                <a:srgbClr val="FFFF00"/>
              </a:solidFill>
              <a:latin typeface="隶书" pitchFamily="49" charset="-122"/>
              <a:ea typeface="隶书" pitchFamily="49" charset="-122"/>
            </a:endParaRPr>
          </a:p>
          <a:p>
            <a:pPr>
              <a:buClr>
                <a:srgbClr val="FF00FF"/>
              </a:buClr>
              <a:buFont typeface="Wingdings" pitchFamily="2" charset="2"/>
              <a:buChar char="Ø"/>
              <a:defRPr/>
            </a:pPr>
            <a:r>
              <a:rPr lang="zh-CN" altLang="en-US" sz="2800" b="1" dirty="0" smtClean="0">
                <a:solidFill>
                  <a:srgbClr val="00FFFF"/>
                </a:solidFill>
                <a:latin typeface="宋体" pitchFamily="2" charset="-122"/>
                <a:ea typeface="宋体" pitchFamily="2" charset="-122"/>
              </a:rPr>
              <a:t>埃博拉出血热（</a:t>
            </a:r>
            <a:r>
              <a:rPr lang="en-US" altLang="zh-CN" sz="2800" b="1" dirty="0" smtClean="0">
                <a:solidFill>
                  <a:srgbClr val="00FFFF"/>
                </a:solidFill>
                <a:latin typeface="宋体" pitchFamily="2" charset="-122"/>
                <a:ea typeface="宋体" pitchFamily="2" charset="-122"/>
              </a:rPr>
              <a:t>EHF</a:t>
            </a:r>
            <a:r>
              <a:rPr lang="zh-CN" altLang="en-US" sz="2800" b="1" dirty="0" smtClean="0">
                <a:solidFill>
                  <a:srgbClr val="00FFFF"/>
                </a:solidFill>
                <a:latin typeface="宋体" pitchFamily="2" charset="-122"/>
                <a:ea typeface="宋体" pitchFamily="2" charset="-122"/>
              </a:rPr>
              <a:t>）是由</a:t>
            </a:r>
            <a:r>
              <a:rPr lang="zh-CN" altLang="en-US" sz="2800" b="1" dirty="0" smtClean="0">
                <a:solidFill>
                  <a:srgbClr val="FF00FF"/>
                </a:solidFill>
                <a:latin typeface="宋体" pitchFamily="2" charset="-122"/>
                <a:ea typeface="宋体" pitchFamily="2" charset="-122"/>
              </a:rPr>
              <a:t>埃博拉病毒</a:t>
            </a:r>
            <a:r>
              <a:rPr lang="zh-CN" altLang="en-US" sz="2800" b="1" dirty="0" smtClean="0">
                <a:solidFill>
                  <a:srgbClr val="00FFFF"/>
                </a:solidFill>
                <a:latin typeface="宋体" pitchFamily="2" charset="-122"/>
                <a:ea typeface="宋体" pitchFamily="2" charset="-122"/>
              </a:rPr>
              <a:t>引起的一种</a:t>
            </a:r>
            <a:r>
              <a:rPr lang="zh-CN" altLang="en-US" sz="2800" b="1" dirty="0" smtClean="0">
                <a:solidFill>
                  <a:srgbClr val="FF00FF"/>
                </a:solidFill>
                <a:latin typeface="宋体" pitchFamily="2" charset="-122"/>
                <a:ea typeface="宋体" pitchFamily="2" charset="-122"/>
              </a:rPr>
              <a:t>急性出血性传染病</a:t>
            </a:r>
            <a:r>
              <a:rPr lang="zh-CN" altLang="en-US" sz="2800" b="1" dirty="0" smtClean="0">
                <a:solidFill>
                  <a:srgbClr val="00FFFF"/>
                </a:solidFill>
                <a:latin typeface="宋体" pitchFamily="2" charset="-122"/>
                <a:ea typeface="宋体" pitchFamily="2" charset="-122"/>
              </a:rPr>
              <a:t>。</a:t>
            </a:r>
            <a:endParaRPr lang="en-US" altLang="zh-CN" sz="2800" b="1" dirty="0" smtClean="0">
              <a:solidFill>
                <a:srgbClr val="00FFFF"/>
              </a:solidFill>
              <a:latin typeface="宋体" pitchFamily="2" charset="-122"/>
              <a:ea typeface="宋体" pitchFamily="2" charset="-122"/>
            </a:endParaRPr>
          </a:p>
          <a:p>
            <a:pPr>
              <a:buClr>
                <a:srgbClr val="FF00FF"/>
              </a:buClr>
              <a:buFont typeface="Wingdings" pitchFamily="2" charset="2"/>
              <a:buChar char="Ø"/>
              <a:defRPr/>
            </a:pPr>
            <a:endParaRPr lang="en-US" altLang="zh-CN" sz="2800" b="1" dirty="0" smtClean="0">
              <a:solidFill>
                <a:srgbClr val="00FFFF"/>
              </a:solidFill>
              <a:latin typeface="宋体" pitchFamily="2" charset="-122"/>
              <a:ea typeface="宋体" pitchFamily="2" charset="-122"/>
            </a:endParaRPr>
          </a:p>
          <a:p>
            <a:pPr>
              <a:buClr>
                <a:srgbClr val="FF00FF"/>
              </a:buClr>
              <a:buFont typeface="Wingdings" pitchFamily="2" charset="2"/>
              <a:buChar char="Ø"/>
              <a:defRPr/>
            </a:pPr>
            <a:r>
              <a:rPr lang="zh-CN" altLang="en-US" sz="2800" b="1" dirty="0" smtClean="0">
                <a:solidFill>
                  <a:srgbClr val="00FFFF"/>
                </a:solidFill>
                <a:latin typeface="宋体" pitchFamily="2" charset="-122"/>
                <a:ea typeface="宋体" pitchFamily="2" charset="-122"/>
              </a:rPr>
              <a:t>人主要通过</a:t>
            </a:r>
            <a:r>
              <a:rPr lang="zh-CN" altLang="en-US" sz="2800" b="1" dirty="0" smtClean="0">
                <a:solidFill>
                  <a:srgbClr val="FFFF00"/>
                </a:solidFill>
                <a:latin typeface="宋体" pitchFamily="2" charset="-122"/>
                <a:ea typeface="宋体" pitchFamily="2" charset="-122"/>
              </a:rPr>
              <a:t>接触</a:t>
            </a:r>
            <a:r>
              <a:rPr lang="zh-CN" altLang="en-US" sz="2800" b="1" dirty="0" smtClean="0">
                <a:solidFill>
                  <a:srgbClr val="00FFFF"/>
                </a:solidFill>
                <a:latin typeface="宋体" pitchFamily="2" charset="-122"/>
                <a:ea typeface="宋体" pitchFamily="2" charset="-122"/>
              </a:rPr>
              <a:t>病人或感染动物的</a:t>
            </a:r>
            <a:r>
              <a:rPr lang="zh-CN" altLang="en-US" sz="2800" b="1" dirty="0" smtClean="0">
                <a:solidFill>
                  <a:srgbClr val="FFFF00"/>
                </a:solidFill>
                <a:latin typeface="宋体" pitchFamily="2" charset="-122"/>
                <a:ea typeface="宋体" pitchFamily="2" charset="-122"/>
              </a:rPr>
              <a:t>体液</a:t>
            </a:r>
            <a:r>
              <a:rPr lang="zh-CN" altLang="en-US" sz="2800" b="1" dirty="0" smtClean="0">
                <a:solidFill>
                  <a:srgbClr val="00FFFF"/>
                </a:solidFill>
                <a:latin typeface="宋体" pitchFamily="2" charset="-122"/>
                <a:ea typeface="宋体" pitchFamily="2" charset="-122"/>
              </a:rPr>
              <a:t>、</a:t>
            </a:r>
            <a:r>
              <a:rPr lang="zh-CN" altLang="en-US" sz="2800" b="1" dirty="0" smtClean="0">
                <a:solidFill>
                  <a:srgbClr val="FFFF00"/>
                </a:solidFill>
                <a:latin typeface="宋体" pitchFamily="2" charset="-122"/>
                <a:ea typeface="宋体" pitchFamily="2" charset="-122"/>
              </a:rPr>
              <a:t>分泌物</a:t>
            </a:r>
            <a:r>
              <a:rPr lang="zh-CN" altLang="en-US" sz="2800" b="1" dirty="0" smtClean="0">
                <a:solidFill>
                  <a:srgbClr val="00FFFF"/>
                </a:solidFill>
                <a:latin typeface="宋体" pitchFamily="2" charset="-122"/>
                <a:ea typeface="宋体" pitchFamily="2" charset="-122"/>
              </a:rPr>
              <a:t>和</a:t>
            </a:r>
            <a:r>
              <a:rPr lang="zh-CN" altLang="en-US" sz="2800" b="1" dirty="0" smtClean="0">
                <a:solidFill>
                  <a:srgbClr val="FFFF00"/>
                </a:solidFill>
                <a:latin typeface="宋体" pitchFamily="2" charset="-122"/>
                <a:ea typeface="宋体" pitchFamily="2" charset="-122"/>
              </a:rPr>
              <a:t>排泄物</a:t>
            </a:r>
            <a:r>
              <a:rPr lang="zh-CN" altLang="en-US" sz="2800" b="1" dirty="0" smtClean="0">
                <a:solidFill>
                  <a:srgbClr val="00FFFF"/>
                </a:solidFill>
                <a:latin typeface="宋体" pitchFamily="2" charset="-122"/>
                <a:ea typeface="宋体" pitchFamily="2" charset="-122"/>
              </a:rPr>
              <a:t>等而感染，临床表现主要为</a:t>
            </a:r>
            <a:r>
              <a:rPr lang="zh-CN" altLang="en-US" sz="2800" b="1" dirty="0" smtClean="0">
                <a:solidFill>
                  <a:srgbClr val="FF00FF"/>
                </a:solidFill>
                <a:latin typeface="宋体" pitchFamily="2" charset="-122"/>
                <a:ea typeface="宋体" pitchFamily="2" charset="-122"/>
              </a:rPr>
              <a:t>突起发热</a:t>
            </a:r>
            <a:r>
              <a:rPr lang="zh-CN" altLang="en-US" sz="2800" b="1" dirty="0" smtClean="0">
                <a:solidFill>
                  <a:srgbClr val="00FFFF"/>
                </a:solidFill>
                <a:latin typeface="宋体" pitchFamily="2" charset="-122"/>
                <a:ea typeface="宋体" pitchFamily="2" charset="-122"/>
              </a:rPr>
              <a:t>、</a:t>
            </a:r>
            <a:r>
              <a:rPr lang="zh-CN" altLang="en-US" sz="2800" b="1" dirty="0" smtClean="0">
                <a:solidFill>
                  <a:srgbClr val="FF00FF"/>
                </a:solidFill>
                <a:latin typeface="宋体" pitchFamily="2" charset="-122"/>
                <a:ea typeface="宋体" pitchFamily="2" charset="-122"/>
              </a:rPr>
              <a:t>出血</a:t>
            </a:r>
            <a:r>
              <a:rPr lang="zh-CN" altLang="en-US" sz="2800" b="1" dirty="0" smtClean="0">
                <a:solidFill>
                  <a:srgbClr val="00FFFF"/>
                </a:solidFill>
                <a:latin typeface="宋体" pitchFamily="2" charset="-122"/>
                <a:ea typeface="宋体" pitchFamily="2" charset="-122"/>
              </a:rPr>
              <a:t>和</a:t>
            </a:r>
            <a:r>
              <a:rPr lang="zh-CN" altLang="en-US" sz="2800" b="1" dirty="0" smtClean="0">
                <a:solidFill>
                  <a:srgbClr val="FF00FF"/>
                </a:solidFill>
                <a:latin typeface="宋体" pitchFamily="2" charset="-122"/>
                <a:ea typeface="宋体" pitchFamily="2" charset="-122"/>
              </a:rPr>
              <a:t>多脏器损害</a:t>
            </a:r>
            <a:r>
              <a:rPr lang="zh-CN" altLang="en-US" sz="2800" b="1" dirty="0" smtClean="0">
                <a:solidFill>
                  <a:srgbClr val="00FFFF"/>
                </a:solidFill>
                <a:latin typeface="宋体" pitchFamily="2" charset="-122"/>
                <a:ea typeface="宋体" pitchFamily="2" charset="-122"/>
              </a:rPr>
              <a:t>。</a:t>
            </a:r>
            <a:endParaRPr lang="en-US" altLang="zh-CN" sz="2800" b="1" dirty="0" smtClean="0">
              <a:solidFill>
                <a:srgbClr val="00FFFF"/>
              </a:solidFill>
              <a:latin typeface="宋体" pitchFamily="2" charset="-122"/>
              <a:ea typeface="宋体" pitchFamily="2" charset="-122"/>
            </a:endParaRPr>
          </a:p>
          <a:p>
            <a:pPr>
              <a:buClr>
                <a:srgbClr val="FF00FF"/>
              </a:buClr>
              <a:buFont typeface="Wingdings" pitchFamily="2" charset="2"/>
              <a:buChar char="Ø"/>
              <a:defRPr/>
            </a:pPr>
            <a:endParaRPr lang="en-US" altLang="zh-CN" sz="2800" b="1" dirty="0" smtClean="0">
              <a:solidFill>
                <a:srgbClr val="00FFFF"/>
              </a:solidFill>
              <a:latin typeface="宋体" pitchFamily="2" charset="-122"/>
              <a:ea typeface="宋体" pitchFamily="2" charset="-122"/>
            </a:endParaRPr>
          </a:p>
          <a:p>
            <a:pPr>
              <a:buClr>
                <a:srgbClr val="FF00FF"/>
              </a:buClr>
              <a:buFont typeface="Wingdings" pitchFamily="2" charset="2"/>
              <a:buChar char="Ø"/>
              <a:defRPr/>
            </a:pPr>
            <a:r>
              <a:rPr lang="zh-CN" altLang="en-US" sz="2800" b="1" dirty="0" smtClean="0">
                <a:solidFill>
                  <a:srgbClr val="00FFFF"/>
                </a:solidFill>
                <a:latin typeface="宋体" pitchFamily="2" charset="-122"/>
                <a:ea typeface="宋体" pitchFamily="2" charset="-122"/>
              </a:rPr>
              <a:t>埃博拉出血热</a:t>
            </a:r>
            <a:r>
              <a:rPr lang="zh-CN" altLang="en-US" sz="2800" b="1" dirty="0" smtClean="0">
                <a:solidFill>
                  <a:srgbClr val="FF00FF"/>
                </a:solidFill>
                <a:latin typeface="宋体" pitchFamily="2" charset="-122"/>
                <a:ea typeface="宋体" pitchFamily="2" charset="-122"/>
              </a:rPr>
              <a:t>病死率高</a:t>
            </a:r>
            <a:r>
              <a:rPr lang="zh-CN" altLang="en-US" sz="2800" b="1" dirty="0" smtClean="0">
                <a:solidFill>
                  <a:srgbClr val="00FFFF"/>
                </a:solidFill>
                <a:latin typeface="宋体" pitchFamily="2" charset="-122"/>
                <a:ea typeface="宋体" pitchFamily="2" charset="-122"/>
              </a:rPr>
              <a:t>。可达</a:t>
            </a:r>
            <a:r>
              <a:rPr lang="en-US" altLang="zh-CN" sz="2800" b="1" dirty="0" smtClean="0">
                <a:solidFill>
                  <a:srgbClr val="00FFFF"/>
                </a:solidFill>
                <a:latin typeface="宋体" pitchFamily="2" charset="-122"/>
                <a:ea typeface="宋体" pitchFamily="2" charset="-122"/>
              </a:rPr>
              <a:t>50%-90%</a:t>
            </a:r>
            <a:r>
              <a:rPr lang="zh-CN" altLang="en-US" sz="2800" b="1" dirty="0" smtClean="0">
                <a:solidFill>
                  <a:srgbClr val="00FFFF"/>
                </a:solidFill>
                <a:latin typeface="宋体" pitchFamily="2" charset="-122"/>
                <a:ea typeface="宋体" pitchFamily="2" charset="-122"/>
              </a:rPr>
              <a:t>。</a:t>
            </a:r>
            <a:endParaRPr lang="zh-CN" altLang="en-US" sz="2800" b="1" dirty="0">
              <a:solidFill>
                <a:srgbClr val="00FFFF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6291691"/>
            <a:ext cx="9144000" cy="566309"/>
          </a:xfrm>
          <a:prstGeom prst="rect">
            <a:avLst/>
          </a:prstGeom>
          <a:noFill/>
          <a:ln>
            <a:noFill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r" fontAlgn="auto"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None/>
              <a:defRPr/>
            </a:pPr>
            <a:r>
              <a:rPr lang="zh-CN" altLang="en-US" sz="1400" dirty="0">
                <a:solidFill>
                  <a:srgbClr val="000000"/>
                </a:solidFill>
                <a:ea typeface="黑体" pitchFamily="2" charset="-122"/>
              </a:rPr>
              <a:t>                                  </a:t>
            </a:r>
            <a:r>
              <a:rPr lang="zh-CN" altLang="en-US" sz="1400" i="1" dirty="0">
                <a:solidFill>
                  <a:schemeClr val="tx1"/>
                </a:solidFill>
                <a:ea typeface="仿宋_GB2312" pitchFamily="49" charset="-122"/>
              </a:rPr>
              <a:t>医院感染质控中心</a:t>
            </a:r>
            <a:endParaRPr lang="en-US" altLang="zh-CN" sz="1400" i="1" dirty="0">
              <a:solidFill>
                <a:schemeClr val="tx1"/>
              </a:solidFill>
              <a:ea typeface="仿宋_GB2312" pitchFamily="49" charset="-122"/>
            </a:endParaRPr>
          </a:p>
          <a:p>
            <a:pPr algn="r" fontAlgn="auto"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None/>
              <a:defRPr/>
            </a:pPr>
            <a:r>
              <a:rPr lang="en-US" altLang="zh-CN" sz="1400" i="1" dirty="0">
                <a:solidFill>
                  <a:schemeClr val="tx1"/>
                </a:solidFill>
                <a:ea typeface="仿宋_GB2312" pitchFamily="49" charset="-122"/>
              </a:rPr>
              <a:t>Nosocomial Infection Quality Control Center </a:t>
            </a:r>
            <a:r>
              <a:rPr lang="en-US" altLang="zh-CN" sz="1400" i="1" dirty="0">
                <a:solidFill>
                  <a:schemeClr val="tx2">
                    <a:lumMod val="75000"/>
                  </a:schemeClr>
                </a:solidFill>
                <a:ea typeface="仿宋_GB2312" pitchFamily="49" charset="-122"/>
              </a:rPr>
              <a:t>                                   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755576" cy="87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0" dist="139700" dir="18840000" sx="82000" sy="82000" algn="ctr" rotWithShape="0">
              <a:srgbClr val="000000">
                <a:alpha val="62000"/>
              </a:srgbClr>
            </a:outerShdw>
          </a:effectLst>
          <a:scene3d>
            <a:camera prst="orthographicFront"/>
            <a:lightRig rig="threePt" dir="t"/>
          </a:scene3d>
          <a:sp3d prstMaterial="matte">
            <a:bevelT w="273050" h="146050"/>
            <a:bevelB w="88900" h="203200" prst="cross"/>
          </a:sp3d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27088" y="304800"/>
            <a:ext cx="6811962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None/>
            </a:pPr>
            <a:r>
              <a:rPr lang="zh-CN" altLang="en-US" sz="1400" i="1" dirty="0">
                <a:latin typeface="Calibri" pitchFamily="34" charset="0"/>
                <a:ea typeface="仿宋_GB2312"/>
                <a:cs typeface="仿宋_GB2312"/>
              </a:rPr>
              <a:t>首都医科大学附属北京佑安医院</a:t>
            </a:r>
          </a:p>
          <a:p>
            <a:pPr>
              <a:spcBef>
                <a:spcPct val="20000"/>
              </a:spcBef>
              <a:buClr>
                <a:schemeClr val="tx1"/>
              </a:buClr>
              <a:buNone/>
            </a:pPr>
            <a:r>
              <a:rPr lang="en-US" altLang="zh-CN" sz="1400" i="1" dirty="0">
                <a:latin typeface="Calibri" pitchFamily="34" charset="0"/>
                <a:ea typeface="仿宋_GB2312"/>
                <a:cs typeface="仿宋_GB2312"/>
              </a:rPr>
              <a:t>Beijing </a:t>
            </a:r>
            <a:r>
              <a:rPr lang="en-US" altLang="zh-CN" sz="1400" i="1" dirty="0" err="1">
                <a:latin typeface="Calibri" pitchFamily="34" charset="0"/>
                <a:ea typeface="仿宋_GB2312"/>
                <a:cs typeface="仿宋_GB2312"/>
              </a:rPr>
              <a:t>Youan</a:t>
            </a:r>
            <a:r>
              <a:rPr lang="en-US" altLang="zh-CN" sz="1400" i="1" dirty="0">
                <a:latin typeface="Calibri" pitchFamily="34" charset="0"/>
                <a:ea typeface="仿宋_GB2312"/>
                <a:cs typeface="仿宋_GB2312"/>
              </a:rPr>
              <a:t> Hospital, Capital Medical University</a:t>
            </a:r>
            <a:endParaRPr lang="zh-CN" altLang="en-US" sz="1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0146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827088" y="1052736"/>
            <a:ext cx="7489328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9pPr>
          </a:lstStyle>
          <a:p>
            <a:pPr marL="0" indent="0">
              <a:buNone/>
              <a:defRPr/>
            </a:pPr>
            <a:r>
              <a:rPr lang="zh-CN" altLang="en-US" sz="4400" b="1" dirty="0" smtClean="0">
                <a:solidFill>
                  <a:srgbClr val="FFFF00"/>
                </a:solidFill>
                <a:latin typeface="隶书" pitchFamily="49" charset="-122"/>
                <a:ea typeface="隶书" pitchFamily="49" charset="-122"/>
              </a:rPr>
              <a:t>病原学及抵抗力</a:t>
            </a:r>
            <a:endParaRPr lang="en-US" altLang="zh-CN" sz="4400" b="1" dirty="0" smtClean="0">
              <a:solidFill>
                <a:srgbClr val="FFFF00"/>
              </a:solidFill>
              <a:latin typeface="隶书" pitchFamily="49" charset="-122"/>
              <a:ea typeface="隶书" pitchFamily="49" charset="-122"/>
            </a:endParaRPr>
          </a:p>
          <a:p>
            <a:pPr>
              <a:buClr>
                <a:srgbClr val="FF00FF"/>
              </a:buClr>
              <a:buFont typeface="Wingdings" pitchFamily="2" charset="2"/>
              <a:buChar char="Ø"/>
              <a:defRPr/>
            </a:pPr>
            <a:r>
              <a:rPr lang="zh-CN" altLang="en-US" sz="2800" b="1" dirty="0" smtClean="0">
                <a:solidFill>
                  <a:srgbClr val="00FFFF"/>
                </a:solidFill>
                <a:latin typeface="宋体" pitchFamily="2" charset="-122"/>
                <a:ea typeface="宋体" pitchFamily="2" charset="-122"/>
              </a:rPr>
              <a:t>病原体：丝状病毒科，单股负链</a:t>
            </a:r>
            <a:r>
              <a:rPr lang="en-US" altLang="zh-CN" sz="2800" b="1" dirty="0" smtClean="0">
                <a:solidFill>
                  <a:srgbClr val="00FFFF"/>
                </a:solidFill>
                <a:latin typeface="宋体" pitchFamily="2" charset="-122"/>
                <a:ea typeface="宋体" pitchFamily="2" charset="-122"/>
              </a:rPr>
              <a:t>RNA</a:t>
            </a:r>
            <a:r>
              <a:rPr lang="zh-CN" altLang="en-US" sz="2800" b="1" dirty="0" smtClean="0">
                <a:solidFill>
                  <a:srgbClr val="00FFFF"/>
                </a:solidFill>
                <a:latin typeface="宋体" pitchFamily="2" charset="-122"/>
                <a:ea typeface="宋体" pitchFamily="2" charset="-122"/>
              </a:rPr>
              <a:t>病毒，有包膜。共分</a:t>
            </a:r>
            <a:r>
              <a:rPr lang="en-US" altLang="zh-CN" sz="2800" b="1" dirty="0" smtClean="0">
                <a:solidFill>
                  <a:srgbClr val="00FFFF"/>
                </a:solidFill>
                <a:latin typeface="宋体" pitchFamily="2" charset="-122"/>
                <a:ea typeface="宋体" pitchFamily="2" charset="-122"/>
              </a:rPr>
              <a:t>5</a:t>
            </a:r>
            <a:r>
              <a:rPr lang="zh-CN" altLang="en-US" sz="2800" b="1" dirty="0" smtClean="0">
                <a:solidFill>
                  <a:srgbClr val="00FFFF"/>
                </a:solidFill>
                <a:latin typeface="宋体" pitchFamily="2" charset="-122"/>
                <a:ea typeface="宋体" pitchFamily="2" charset="-122"/>
              </a:rPr>
              <a:t>型，其中</a:t>
            </a:r>
            <a:r>
              <a:rPr lang="en-US" altLang="zh-CN" sz="2800" b="1" dirty="0" smtClean="0">
                <a:solidFill>
                  <a:srgbClr val="FF00FF"/>
                </a:solidFill>
                <a:latin typeface="宋体" pitchFamily="2" charset="-122"/>
                <a:ea typeface="宋体" pitchFamily="2" charset="-122"/>
              </a:rPr>
              <a:t>4</a:t>
            </a:r>
            <a:r>
              <a:rPr lang="zh-CN" altLang="en-US" sz="2800" b="1" dirty="0" smtClean="0">
                <a:solidFill>
                  <a:srgbClr val="FF00FF"/>
                </a:solidFill>
                <a:latin typeface="宋体" pitchFamily="2" charset="-122"/>
                <a:ea typeface="宋体" pitchFamily="2" charset="-122"/>
              </a:rPr>
              <a:t>型</a:t>
            </a:r>
            <a:r>
              <a:rPr lang="zh-CN" altLang="en-US" sz="2800" b="1" dirty="0" smtClean="0">
                <a:solidFill>
                  <a:srgbClr val="00FFFF"/>
                </a:solidFill>
                <a:latin typeface="宋体" pitchFamily="2" charset="-122"/>
                <a:ea typeface="宋体" pitchFamily="2" charset="-122"/>
              </a:rPr>
              <a:t>对人有致病性。</a:t>
            </a:r>
            <a:endParaRPr lang="en-US" altLang="zh-CN" sz="2800" b="1" dirty="0" smtClean="0">
              <a:solidFill>
                <a:srgbClr val="00FFFF"/>
              </a:solidFill>
              <a:latin typeface="宋体" pitchFamily="2" charset="-122"/>
              <a:ea typeface="宋体" pitchFamily="2" charset="-122"/>
            </a:endParaRPr>
          </a:p>
          <a:p>
            <a:pPr>
              <a:buClr>
                <a:srgbClr val="FF00FF"/>
              </a:buClr>
              <a:buFont typeface="Wingdings" pitchFamily="2" charset="2"/>
              <a:buChar char="Ø"/>
              <a:defRPr/>
            </a:pPr>
            <a:endParaRPr lang="en-US" altLang="zh-CN" sz="2800" b="1" dirty="0">
              <a:solidFill>
                <a:srgbClr val="00FFFF"/>
              </a:solidFill>
              <a:latin typeface="宋体" pitchFamily="2" charset="-122"/>
              <a:ea typeface="宋体" pitchFamily="2" charset="-122"/>
            </a:endParaRPr>
          </a:p>
          <a:p>
            <a:pPr>
              <a:buClr>
                <a:srgbClr val="FF00FF"/>
              </a:buClr>
              <a:buFont typeface="Wingdings" pitchFamily="2" charset="2"/>
              <a:buChar char="Ø"/>
              <a:defRPr/>
            </a:pPr>
            <a:r>
              <a:rPr lang="zh-CN" altLang="en-US" sz="2800" b="1" dirty="0" smtClean="0">
                <a:solidFill>
                  <a:srgbClr val="00FFFF"/>
                </a:solidFill>
                <a:latin typeface="宋体" pitchFamily="2" charset="-122"/>
                <a:ea typeface="宋体" pitchFamily="2" charset="-122"/>
              </a:rPr>
              <a:t>抵抗力：</a:t>
            </a:r>
            <a:r>
              <a:rPr lang="zh-CN" altLang="en-US" sz="2800" b="1" dirty="0" smtClean="0">
                <a:solidFill>
                  <a:srgbClr val="FFFF00"/>
                </a:solidFill>
                <a:latin typeface="宋体" pitchFamily="2" charset="-122"/>
                <a:ea typeface="宋体" pitchFamily="2" charset="-122"/>
              </a:rPr>
              <a:t>对热有中度抵抗力</a:t>
            </a:r>
            <a:r>
              <a:rPr lang="zh-CN" altLang="en-US" sz="2800" b="1" dirty="0" smtClean="0">
                <a:solidFill>
                  <a:srgbClr val="00FFFF"/>
                </a:solidFill>
                <a:latin typeface="宋体" pitchFamily="2" charset="-122"/>
                <a:ea typeface="宋体" pitchFamily="2" charset="-122"/>
              </a:rPr>
              <a:t>，</a:t>
            </a:r>
            <a:r>
              <a:rPr lang="en-US" altLang="zh-CN" sz="2800" b="1" dirty="0" smtClean="0">
                <a:solidFill>
                  <a:srgbClr val="00FFFF"/>
                </a:solidFill>
                <a:latin typeface="宋体" pitchFamily="2" charset="-122"/>
                <a:ea typeface="宋体" pitchFamily="2" charset="-122"/>
              </a:rPr>
              <a:t>60</a:t>
            </a:r>
            <a:r>
              <a:rPr lang="zh-CN" altLang="en-US" sz="2800" b="1" dirty="0" smtClean="0">
                <a:solidFill>
                  <a:srgbClr val="00FFFF"/>
                </a:solidFill>
                <a:latin typeface="宋体" pitchFamily="2" charset="-122"/>
                <a:ea typeface="宋体" pitchFamily="2" charset="-122"/>
              </a:rPr>
              <a:t>℃灭活病毒需</a:t>
            </a:r>
            <a:r>
              <a:rPr lang="en-US" altLang="zh-CN" sz="2800" b="1" dirty="0" smtClean="0">
                <a:solidFill>
                  <a:srgbClr val="00FFFF"/>
                </a:solidFill>
                <a:latin typeface="宋体" pitchFamily="2" charset="-122"/>
                <a:ea typeface="宋体" pitchFamily="2" charset="-122"/>
              </a:rPr>
              <a:t>1</a:t>
            </a:r>
            <a:r>
              <a:rPr lang="zh-CN" altLang="en-US" sz="2800" b="1" dirty="0" smtClean="0">
                <a:solidFill>
                  <a:srgbClr val="00FFFF"/>
                </a:solidFill>
                <a:latin typeface="宋体" pitchFamily="2" charset="-122"/>
                <a:ea typeface="宋体" pitchFamily="2" charset="-122"/>
              </a:rPr>
              <a:t>小时；对</a:t>
            </a:r>
            <a:r>
              <a:rPr lang="zh-CN" altLang="en-US" sz="2800" b="1" dirty="0" smtClean="0">
                <a:solidFill>
                  <a:srgbClr val="FF00FF"/>
                </a:solidFill>
                <a:latin typeface="宋体" pitchFamily="2" charset="-122"/>
                <a:ea typeface="宋体" pitchFamily="2" charset="-122"/>
              </a:rPr>
              <a:t>紫外线</a:t>
            </a:r>
            <a:r>
              <a:rPr lang="zh-CN" altLang="en-US" sz="2800" b="1" dirty="0" smtClean="0">
                <a:solidFill>
                  <a:srgbClr val="00FFFF"/>
                </a:solidFill>
                <a:latin typeface="宋体" pitchFamily="2" charset="-122"/>
                <a:ea typeface="宋体" pitchFamily="2" charset="-122"/>
              </a:rPr>
              <a:t>、</a:t>
            </a:r>
            <a:r>
              <a:rPr lang="en-US" altLang="zh-CN" sz="2800" b="1" dirty="0" smtClean="0">
                <a:solidFill>
                  <a:srgbClr val="FF00FF"/>
                </a:solidFill>
                <a:latin typeface="宋体" pitchFamily="2" charset="-122"/>
                <a:ea typeface="宋体" pitchFamily="2" charset="-122"/>
              </a:rPr>
              <a:t>γ</a:t>
            </a:r>
            <a:r>
              <a:rPr lang="zh-CN" altLang="en-US" sz="2800" b="1" dirty="0" smtClean="0">
                <a:solidFill>
                  <a:srgbClr val="FF00FF"/>
                </a:solidFill>
                <a:latin typeface="宋体" pitchFamily="2" charset="-122"/>
                <a:ea typeface="宋体" pitchFamily="2" charset="-122"/>
              </a:rPr>
              <a:t>射线</a:t>
            </a:r>
            <a:r>
              <a:rPr lang="zh-CN" altLang="en-US" sz="2800" b="1" dirty="0" smtClean="0">
                <a:solidFill>
                  <a:srgbClr val="00FFFF"/>
                </a:solidFill>
                <a:latin typeface="宋体" pitchFamily="2" charset="-122"/>
                <a:ea typeface="宋体" pitchFamily="2" charset="-122"/>
              </a:rPr>
              <a:t>、</a:t>
            </a:r>
            <a:r>
              <a:rPr lang="zh-CN" altLang="en-US" sz="2800" b="1" dirty="0" smtClean="0">
                <a:solidFill>
                  <a:srgbClr val="FF00FF"/>
                </a:solidFill>
                <a:latin typeface="宋体" pitchFamily="2" charset="-122"/>
                <a:ea typeface="宋体" pitchFamily="2" charset="-122"/>
              </a:rPr>
              <a:t>甲醛</a:t>
            </a:r>
            <a:r>
              <a:rPr lang="zh-CN" altLang="en-US" sz="2800" b="1" dirty="0" smtClean="0">
                <a:solidFill>
                  <a:srgbClr val="00FFFF"/>
                </a:solidFill>
                <a:latin typeface="宋体" pitchFamily="2" charset="-122"/>
                <a:ea typeface="宋体" pitchFamily="2" charset="-122"/>
              </a:rPr>
              <a:t>、</a:t>
            </a:r>
            <a:r>
              <a:rPr lang="zh-CN" altLang="en-US" sz="2800" b="1" dirty="0" smtClean="0">
                <a:solidFill>
                  <a:srgbClr val="FF00FF"/>
                </a:solidFill>
                <a:latin typeface="宋体" pitchFamily="2" charset="-122"/>
                <a:ea typeface="宋体" pitchFamily="2" charset="-122"/>
              </a:rPr>
              <a:t>次氯酸</a:t>
            </a:r>
            <a:r>
              <a:rPr lang="zh-CN" altLang="en-US" sz="2800" b="1" dirty="0" smtClean="0">
                <a:solidFill>
                  <a:srgbClr val="00FFFF"/>
                </a:solidFill>
                <a:latin typeface="宋体" pitchFamily="2" charset="-122"/>
                <a:ea typeface="宋体" pitchFamily="2" charset="-122"/>
              </a:rPr>
              <a:t>、</a:t>
            </a:r>
            <a:r>
              <a:rPr lang="zh-CN" altLang="en-US" sz="2800" b="1" dirty="0" smtClean="0">
                <a:solidFill>
                  <a:srgbClr val="FF00FF"/>
                </a:solidFill>
                <a:latin typeface="宋体" pitchFamily="2" charset="-122"/>
                <a:ea typeface="宋体" pitchFamily="2" charset="-122"/>
              </a:rPr>
              <a:t>酚类</a:t>
            </a:r>
            <a:r>
              <a:rPr lang="zh-CN" altLang="en-US" sz="2800" b="1" dirty="0" smtClean="0">
                <a:solidFill>
                  <a:srgbClr val="00FFFF"/>
                </a:solidFill>
                <a:latin typeface="宋体" pitchFamily="2" charset="-122"/>
                <a:ea typeface="宋体" pitchFamily="2" charset="-122"/>
              </a:rPr>
              <a:t>等消毒剂和脂溶剂敏感。</a:t>
            </a:r>
            <a:endParaRPr lang="zh-CN" altLang="en-US" sz="2800" b="1" dirty="0">
              <a:solidFill>
                <a:srgbClr val="00FFFF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6291691"/>
            <a:ext cx="9144000" cy="566309"/>
          </a:xfrm>
          <a:prstGeom prst="rect">
            <a:avLst/>
          </a:prstGeom>
          <a:noFill/>
          <a:ln>
            <a:noFill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r" fontAlgn="auto"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None/>
              <a:defRPr/>
            </a:pPr>
            <a:r>
              <a:rPr lang="zh-CN" altLang="en-US" sz="1400" dirty="0">
                <a:solidFill>
                  <a:srgbClr val="000000"/>
                </a:solidFill>
                <a:ea typeface="黑体" pitchFamily="2" charset="-122"/>
              </a:rPr>
              <a:t>                                  </a:t>
            </a:r>
            <a:r>
              <a:rPr lang="zh-CN" altLang="en-US" sz="1400" i="1" dirty="0">
                <a:solidFill>
                  <a:schemeClr val="tx1"/>
                </a:solidFill>
                <a:ea typeface="仿宋_GB2312" pitchFamily="49" charset="-122"/>
              </a:rPr>
              <a:t>医院感染质控中心</a:t>
            </a:r>
            <a:endParaRPr lang="en-US" altLang="zh-CN" sz="1400" i="1" dirty="0">
              <a:solidFill>
                <a:schemeClr val="tx1"/>
              </a:solidFill>
              <a:ea typeface="仿宋_GB2312" pitchFamily="49" charset="-122"/>
            </a:endParaRPr>
          </a:p>
          <a:p>
            <a:pPr algn="r" fontAlgn="auto"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None/>
              <a:defRPr/>
            </a:pPr>
            <a:r>
              <a:rPr lang="en-US" altLang="zh-CN" sz="1400" i="1" dirty="0">
                <a:solidFill>
                  <a:schemeClr val="tx1"/>
                </a:solidFill>
                <a:ea typeface="仿宋_GB2312" pitchFamily="49" charset="-122"/>
              </a:rPr>
              <a:t>Nosocomial Infection Quality Control Center </a:t>
            </a:r>
            <a:r>
              <a:rPr lang="en-US" altLang="zh-CN" sz="1400" i="1" dirty="0">
                <a:solidFill>
                  <a:schemeClr val="tx2">
                    <a:lumMod val="75000"/>
                  </a:schemeClr>
                </a:solidFill>
                <a:ea typeface="仿宋_GB2312" pitchFamily="49" charset="-122"/>
              </a:rPr>
              <a:t>                                   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755576" cy="87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0" dist="139700" dir="18840000" sx="82000" sy="82000" algn="ctr" rotWithShape="0">
              <a:srgbClr val="000000">
                <a:alpha val="62000"/>
              </a:srgbClr>
            </a:outerShdw>
          </a:effectLst>
          <a:scene3d>
            <a:camera prst="orthographicFront"/>
            <a:lightRig rig="threePt" dir="t"/>
          </a:scene3d>
          <a:sp3d prstMaterial="matte">
            <a:bevelT w="273050" h="146050"/>
            <a:bevelB w="88900" h="203200" prst="cross"/>
          </a:sp3d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27088" y="304800"/>
            <a:ext cx="6811962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None/>
            </a:pPr>
            <a:r>
              <a:rPr lang="zh-CN" altLang="en-US" sz="1400" i="1" dirty="0">
                <a:latin typeface="Calibri" pitchFamily="34" charset="0"/>
                <a:ea typeface="仿宋_GB2312"/>
                <a:cs typeface="仿宋_GB2312"/>
              </a:rPr>
              <a:t>首都医科大学附属北京佑安医院</a:t>
            </a:r>
          </a:p>
          <a:p>
            <a:pPr>
              <a:spcBef>
                <a:spcPct val="20000"/>
              </a:spcBef>
              <a:buClr>
                <a:schemeClr val="tx1"/>
              </a:buClr>
              <a:buNone/>
            </a:pPr>
            <a:r>
              <a:rPr lang="en-US" altLang="zh-CN" sz="1400" i="1" dirty="0">
                <a:latin typeface="Calibri" pitchFamily="34" charset="0"/>
                <a:ea typeface="仿宋_GB2312"/>
                <a:cs typeface="仿宋_GB2312"/>
              </a:rPr>
              <a:t>Beijing </a:t>
            </a:r>
            <a:r>
              <a:rPr lang="en-US" altLang="zh-CN" sz="1400" i="1" dirty="0" err="1">
                <a:latin typeface="Calibri" pitchFamily="34" charset="0"/>
                <a:ea typeface="仿宋_GB2312"/>
                <a:cs typeface="仿宋_GB2312"/>
              </a:rPr>
              <a:t>Youan</a:t>
            </a:r>
            <a:r>
              <a:rPr lang="en-US" altLang="zh-CN" sz="1400" i="1" dirty="0">
                <a:latin typeface="Calibri" pitchFamily="34" charset="0"/>
                <a:ea typeface="仿宋_GB2312"/>
                <a:cs typeface="仿宋_GB2312"/>
              </a:rPr>
              <a:t> Hospital, Capital Medical University</a:t>
            </a:r>
            <a:endParaRPr lang="zh-CN" altLang="en-US" sz="1400" dirty="0"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76775"/>
            <a:ext cx="3162300" cy="218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07144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827088" y="1052736"/>
            <a:ext cx="7489328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9pPr>
          </a:lstStyle>
          <a:p>
            <a:pPr marL="0" indent="0">
              <a:buNone/>
              <a:defRPr/>
            </a:pPr>
            <a:r>
              <a:rPr lang="zh-CN" altLang="en-US" sz="4400" b="1" dirty="0" smtClean="0">
                <a:solidFill>
                  <a:srgbClr val="FFFF00"/>
                </a:solidFill>
                <a:latin typeface="隶书" pitchFamily="49" charset="-122"/>
                <a:ea typeface="隶书" pitchFamily="49" charset="-122"/>
              </a:rPr>
              <a:t>流行病学</a:t>
            </a:r>
            <a:endParaRPr lang="en-US" altLang="zh-CN" sz="4400" b="1" dirty="0" smtClean="0">
              <a:solidFill>
                <a:srgbClr val="FFFF00"/>
              </a:solidFill>
              <a:latin typeface="隶书" pitchFamily="49" charset="-122"/>
              <a:ea typeface="隶书" pitchFamily="49" charset="-122"/>
            </a:endParaRPr>
          </a:p>
          <a:p>
            <a:pPr>
              <a:buClr>
                <a:srgbClr val="FF00FF"/>
              </a:buClr>
              <a:buFont typeface="Wingdings" pitchFamily="2" charset="2"/>
              <a:buChar char="Ø"/>
              <a:defRPr/>
            </a:pPr>
            <a:r>
              <a:rPr lang="zh-CN" altLang="en-US" sz="28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传染源：感染埃博拉病毒的</a:t>
            </a:r>
            <a:r>
              <a:rPr lang="zh-CN" alt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人</a:t>
            </a:r>
            <a:r>
              <a:rPr lang="zh-CN" altLang="en-US" sz="28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和</a:t>
            </a:r>
            <a:r>
              <a:rPr lang="zh-CN" altLang="en-US" sz="2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灵长类动物</a:t>
            </a:r>
            <a:endParaRPr lang="en-US" altLang="zh-CN" sz="2800" b="1" dirty="0" smtClean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itchFamily="2" charset="-122"/>
              <a:ea typeface="宋体" pitchFamily="2" charset="-122"/>
            </a:endParaRPr>
          </a:p>
          <a:p>
            <a:pPr>
              <a:buClr>
                <a:srgbClr val="FF00FF"/>
              </a:buClr>
              <a:buFont typeface="Wingdings" pitchFamily="2" charset="2"/>
              <a:buChar char="Ø"/>
              <a:defRPr/>
            </a:pPr>
            <a:endParaRPr lang="en-US" altLang="zh-CN" sz="2800" b="1" dirty="0" smtClean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itchFamily="2" charset="-122"/>
              <a:ea typeface="宋体" pitchFamily="2" charset="-122"/>
            </a:endParaRPr>
          </a:p>
          <a:p>
            <a:pPr>
              <a:buClr>
                <a:srgbClr val="FF00FF"/>
              </a:buClr>
              <a:buFont typeface="Wingdings" pitchFamily="2" charset="2"/>
              <a:buChar char="Ø"/>
              <a:defRPr/>
            </a:pPr>
            <a:r>
              <a:rPr lang="zh-CN" altLang="en-US" sz="28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宿主动物：目前认为埃博拉病毒的自然宿主为狐蝠科的</a:t>
            </a:r>
            <a:r>
              <a:rPr lang="zh-CN" altLang="en-US" sz="2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果蝠</a:t>
            </a:r>
            <a:endParaRPr lang="en-US" altLang="zh-CN" sz="2800" b="1" dirty="0" smtClean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6291691"/>
            <a:ext cx="9144000" cy="566309"/>
          </a:xfrm>
          <a:prstGeom prst="rect">
            <a:avLst/>
          </a:prstGeom>
          <a:noFill/>
          <a:ln>
            <a:noFill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r" fontAlgn="auto"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None/>
              <a:defRPr/>
            </a:pPr>
            <a:r>
              <a:rPr lang="zh-CN" altLang="en-US" sz="1400" dirty="0">
                <a:solidFill>
                  <a:srgbClr val="000000"/>
                </a:solidFill>
                <a:ea typeface="黑体" pitchFamily="2" charset="-122"/>
              </a:rPr>
              <a:t>                                  </a:t>
            </a:r>
            <a:r>
              <a:rPr lang="zh-CN" altLang="en-US" sz="1400" i="1" dirty="0">
                <a:solidFill>
                  <a:schemeClr val="tx1"/>
                </a:solidFill>
                <a:ea typeface="仿宋_GB2312" pitchFamily="49" charset="-122"/>
              </a:rPr>
              <a:t>医院感染质控中心</a:t>
            </a:r>
            <a:endParaRPr lang="en-US" altLang="zh-CN" sz="1400" i="1" dirty="0">
              <a:solidFill>
                <a:schemeClr val="tx1"/>
              </a:solidFill>
              <a:ea typeface="仿宋_GB2312" pitchFamily="49" charset="-122"/>
            </a:endParaRPr>
          </a:p>
          <a:p>
            <a:pPr algn="r" fontAlgn="auto"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None/>
              <a:defRPr/>
            </a:pPr>
            <a:r>
              <a:rPr lang="en-US" altLang="zh-CN" sz="1400" i="1" dirty="0">
                <a:solidFill>
                  <a:schemeClr val="tx1"/>
                </a:solidFill>
                <a:ea typeface="仿宋_GB2312" pitchFamily="49" charset="-122"/>
              </a:rPr>
              <a:t>Nosocomial Infection Quality Control Center </a:t>
            </a:r>
            <a:r>
              <a:rPr lang="en-US" altLang="zh-CN" sz="1400" i="1" dirty="0">
                <a:solidFill>
                  <a:schemeClr val="tx2">
                    <a:lumMod val="75000"/>
                  </a:schemeClr>
                </a:solidFill>
                <a:ea typeface="仿宋_GB2312" pitchFamily="49" charset="-122"/>
              </a:rPr>
              <a:t>                                   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755576" cy="87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0" dist="139700" dir="18840000" sx="82000" sy="82000" algn="ctr" rotWithShape="0">
              <a:srgbClr val="000000">
                <a:alpha val="62000"/>
              </a:srgbClr>
            </a:outerShdw>
          </a:effectLst>
          <a:scene3d>
            <a:camera prst="orthographicFront"/>
            <a:lightRig rig="threePt" dir="t"/>
          </a:scene3d>
          <a:sp3d prstMaterial="matte">
            <a:bevelT w="273050" h="146050"/>
            <a:bevelB w="88900" h="203200" prst="cross"/>
          </a:sp3d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27088" y="304800"/>
            <a:ext cx="6811962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None/>
            </a:pPr>
            <a:r>
              <a:rPr lang="zh-CN" altLang="en-US" sz="1400" i="1" dirty="0">
                <a:latin typeface="Calibri" pitchFamily="34" charset="0"/>
                <a:ea typeface="仿宋_GB2312"/>
                <a:cs typeface="仿宋_GB2312"/>
              </a:rPr>
              <a:t>首都医科大学附属北京佑安医院</a:t>
            </a:r>
          </a:p>
          <a:p>
            <a:pPr>
              <a:spcBef>
                <a:spcPct val="20000"/>
              </a:spcBef>
              <a:buClr>
                <a:schemeClr val="tx1"/>
              </a:buClr>
              <a:buNone/>
            </a:pPr>
            <a:r>
              <a:rPr lang="en-US" altLang="zh-CN" sz="1400" i="1" dirty="0">
                <a:latin typeface="Calibri" pitchFamily="34" charset="0"/>
                <a:ea typeface="仿宋_GB2312"/>
                <a:cs typeface="仿宋_GB2312"/>
              </a:rPr>
              <a:t>Beijing </a:t>
            </a:r>
            <a:r>
              <a:rPr lang="en-US" altLang="zh-CN" sz="1400" i="1" dirty="0" err="1">
                <a:latin typeface="Calibri" pitchFamily="34" charset="0"/>
                <a:ea typeface="仿宋_GB2312"/>
                <a:cs typeface="仿宋_GB2312"/>
              </a:rPr>
              <a:t>Youan</a:t>
            </a:r>
            <a:r>
              <a:rPr lang="en-US" altLang="zh-CN" sz="1400" i="1" dirty="0">
                <a:latin typeface="Calibri" pitchFamily="34" charset="0"/>
                <a:ea typeface="仿宋_GB2312"/>
                <a:cs typeface="仿宋_GB2312"/>
              </a:rPr>
              <a:t> Hospital, Capital Medical University</a:t>
            </a:r>
            <a:endParaRPr lang="zh-CN" altLang="en-US" sz="1400" dirty="0">
              <a:latin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873808"/>
            <a:ext cx="2520280" cy="1614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873808"/>
            <a:ext cx="2238669" cy="1612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187" y="3877742"/>
            <a:ext cx="2343869" cy="1640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07144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827088" y="1052736"/>
            <a:ext cx="7489328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9pPr>
          </a:lstStyle>
          <a:p>
            <a:pPr marL="0" indent="0">
              <a:buNone/>
              <a:defRPr/>
            </a:pPr>
            <a:r>
              <a:rPr lang="zh-CN" altLang="en-US" sz="4400" b="1" dirty="0" smtClean="0">
                <a:solidFill>
                  <a:srgbClr val="FFFF00"/>
                </a:solidFill>
                <a:latin typeface="隶书" pitchFamily="49" charset="-122"/>
                <a:ea typeface="隶书" pitchFamily="49" charset="-122"/>
              </a:rPr>
              <a:t>流行病学</a:t>
            </a:r>
            <a:endParaRPr lang="en-US" altLang="zh-CN" sz="4400" b="1" dirty="0" smtClean="0">
              <a:solidFill>
                <a:srgbClr val="FFFF00"/>
              </a:solidFill>
              <a:latin typeface="隶书" pitchFamily="49" charset="-122"/>
              <a:ea typeface="隶书" pitchFamily="49" charset="-122"/>
            </a:endParaRPr>
          </a:p>
          <a:p>
            <a:pPr>
              <a:buClr>
                <a:srgbClr val="FF00FF"/>
              </a:buClr>
              <a:buFont typeface="Wingdings" pitchFamily="2" charset="2"/>
              <a:buChar char="Ø"/>
              <a:defRPr/>
            </a:pPr>
            <a:r>
              <a:rPr lang="zh-CN" altLang="en-US" sz="28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传播途径：</a:t>
            </a:r>
            <a:endParaRPr lang="en-US" altLang="zh-CN" sz="2800" b="1" dirty="0" smtClean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itchFamily="2" charset="-122"/>
              <a:ea typeface="宋体" pitchFamily="2" charset="-122"/>
            </a:endParaRPr>
          </a:p>
          <a:p>
            <a:pPr marL="514350" indent="-514350">
              <a:buClr>
                <a:srgbClr val="00FFFF"/>
              </a:buClr>
              <a:buFont typeface="+mj-ea"/>
              <a:buAutoNum type="circleNumDbPlain"/>
              <a:defRPr/>
            </a:pPr>
            <a:r>
              <a:rPr lang="zh-CN" altLang="en-US" sz="28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主要为</a:t>
            </a:r>
            <a:r>
              <a:rPr lang="zh-CN" alt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接触传播</a:t>
            </a:r>
            <a:r>
              <a:rPr lang="zh-CN" altLang="en-US" sz="28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，可通过接触病人和被感染动物的各种</a:t>
            </a:r>
            <a:r>
              <a:rPr lang="zh-CN" altLang="en-US" sz="2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体液</a:t>
            </a:r>
            <a:r>
              <a:rPr lang="zh-CN" altLang="en-US" sz="28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、分泌物、排泄物</a:t>
            </a:r>
            <a:r>
              <a:rPr lang="zh-CN" altLang="en-US" sz="2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及其他污染物</a:t>
            </a:r>
            <a:r>
              <a:rPr lang="zh-CN" altLang="en-US" sz="28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感染。</a:t>
            </a:r>
            <a:endParaRPr lang="en-US" altLang="zh-CN" sz="2800" b="1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itchFamily="2" charset="-122"/>
              <a:ea typeface="宋体" pitchFamily="2" charset="-122"/>
            </a:endParaRPr>
          </a:p>
          <a:p>
            <a:pPr marL="514350" indent="-514350">
              <a:buClr>
                <a:srgbClr val="00FFFF"/>
              </a:buClr>
              <a:buFont typeface="+mj-ea"/>
              <a:buAutoNum type="circleNumDbPlain"/>
              <a:defRPr/>
            </a:pPr>
            <a:r>
              <a:rPr lang="zh-CN" altLang="en-US" sz="28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感染者</a:t>
            </a:r>
            <a:r>
              <a:rPr lang="zh-CN" altLang="en-US" sz="2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血液</a:t>
            </a:r>
            <a:r>
              <a:rPr lang="zh-CN" altLang="en-US" sz="28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中可维持很高病毒含量，医护人员在</a:t>
            </a:r>
            <a:r>
              <a:rPr lang="zh-CN" altLang="en-US" sz="2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治疗</a:t>
            </a:r>
            <a:r>
              <a:rPr lang="zh-CN" altLang="en-US" sz="28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、</a:t>
            </a:r>
            <a:r>
              <a:rPr lang="zh-CN" altLang="en-US" sz="2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护理</a:t>
            </a:r>
            <a:r>
              <a:rPr lang="zh-CN" altLang="en-US" sz="28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病人、或</a:t>
            </a:r>
            <a:r>
              <a:rPr lang="zh-CN" altLang="en-US" sz="2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处理尸体</a:t>
            </a:r>
            <a:r>
              <a:rPr lang="zh-CN" altLang="en-US" sz="28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过程中，如防护不到位，容易受到感染。</a:t>
            </a:r>
            <a:r>
              <a:rPr lang="zh-CN" alt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院内感染是导致暴发流行的重要因素</a:t>
            </a:r>
            <a:r>
              <a:rPr lang="zh-CN" altLang="en-US" sz="28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。</a:t>
            </a:r>
            <a:endParaRPr lang="en-US" altLang="zh-CN" sz="2800" b="1" dirty="0" smtClean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itchFamily="2" charset="-122"/>
              <a:ea typeface="宋体" pitchFamily="2" charset="-122"/>
            </a:endParaRPr>
          </a:p>
          <a:p>
            <a:pPr marL="514350" indent="-514350">
              <a:buClr>
                <a:srgbClr val="00FFFF"/>
              </a:buClr>
              <a:buFont typeface="+mj-ea"/>
              <a:buAutoNum type="circleNumDbPlain"/>
              <a:defRPr/>
            </a:pPr>
            <a:r>
              <a:rPr lang="zh-CN" altLang="en-US" sz="28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亦有报道称可通过</a:t>
            </a:r>
            <a:r>
              <a:rPr lang="zh-CN" altLang="en-US" sz="2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气溶胶传播</a:t>
            </a:r>
            <a:r>
              <a:rPr lang="zh-CN" altLang="en-US" sz="28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和</a:t>
            </a:r>
            <a:r>
              <a:rPr lang="zh-CN" altLang="en-US" sz="2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性传播</a:t>
            </a:r>
            <a:r>
              <a:rPr lang="zh-CN" altLang="en-US" sz="28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。</a:t>
            </a:r>
            <a:endParaRPr lang="en-US" altLang="zh-CN" sz="2800" b="1" dirty="0" smtClean="0">
              <a:solidFill>
                <a:srgbClr val="FF00FF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6291691"/>
            <a:ext cx="9144000" cy="566309"/>
          </a:xfrm>
          <a:prstGeom prst="rect">
            <a:avLst/>
          </a:prstGeom>
          <a:noFill/>
          <a:ln>
            <a:noFill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r" fontAlgn="auto"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None/>
              <a:defRPr/>
            </a:pPr>
            <a:r>
              <a:rPr lang="zh-CN" altLang="en-US" sz="1400" dirty="0">
                <a:solidFill>
                  <a:srgbClr val="000000"/>
                </a:solidFill>
                <a:ea typeface="黑体" pitchFamily="2" charset="-122"/>
              </a:rPr>
              <a:t>                                  </a:t>
            </a:r>
            <a:r>
              <a:rPr lang="zh-CN" altLang="en-US" sz="1400" i="1" dirty="0">
                <a:solidFill>
                  <a:schemeClr val="tx1"/>
                </a:solidFill>
                <a:ea typeface="仿宋_GB2312" pitchFamily="49" charset="-122"/>
              </a:rPr>
              <a:t>医院感染质控中心</a:t>
            </a:r>
            <a:endParaRPr lang="en-US" altLang="zh-CN" sz="1400" i="1" dirty="0">
              <a:solidFill>
                <a:schemeClr val="tx1"/>
              </a:solidFill>
              <a:ea typeface="仿宋_GB2312" pitchFamily="49" charset="-122"/>
            </a:endParaRPr>
          </a:p>
          <a:p>
            <a:pPr algn="r" fontAlgn="auto"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None/>
              <a:defRPr/>
            </a:pPr>
            <a:r>
              <a:rPr lang="en-US" altLang="zh-CN" sz="1400" i="1" dirty="0">
                <a:solidFill>
                  <a:schemeClr val="tx1"/>
                </a:solidFill>
                <a:ea typeface="仿宋_GB2312" pitchFamily="49" charset="-122"/>
              </a:rPr>
              <a:t>Nosocomial Infection Quality Control Center </a:t>
            </a:r>
            <a:r>
              <a:rPr lang="en-US" altLang="zh-CN" sz="1400" i="1" dirty="0">
                <a:solidFill>
                  <a:schemeClr val="tx2">
                    <a:lumMod val="75000"/>
                  </a:schemeClr>
                </a:solidFill>
                <a:ea typeface="仿宋_GB2312" pitchFamily="49" charset="-122"/>
              </a:rPr>
              <a:t>                                   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755576" cy="87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0" dist="139700" dir="18840000" sx="82000" sy="82000" algn="ctr" rotWithShape="0">
              <a:srgbClr val="000000">
                <a:alpha val="62000"/>
              </a:srgbClr>
            </a:outerShdw>
          </a:effectLst>
          <a:scene3d>
            <a:camera prst="orthographicFront"/>
            <a:lightRig rig="threePt" dir="t"/>
          </a:scene3d>
          <a:sp3d prstMaterial="matte">
            <a:bevelT w="273050" h="146050"/>
            <a:bevelB w="88900" h="203200" prst="cross"/>
          </a:sp3d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27088" y="304800"/>
            <a:ext cx="6811962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None/>
            </a:pPr>
            <a:r>
              <a:rPr lang="zh-CN" altLang="en-US" sz="1400" i="1" dirty="0">
                <a:latin typeface="Calibri" pitchFamily="34" charset="0"/>
                <a:ea typeface="仿宋_GB2312"/>
                <a:cs typeface="仿宋_GB2312"/>
              </a:rPr>
              <a:t>首都医科大学附属北京佑安医院</a:t>
            </a:r>
          </a:p>
          <a:p>
            <a:pPr>
              <a:spcBef>
                <a:spcPct val="20000"/>
              </a:spcBef>
              <a:buClr>
                <a:schemeClr val="tx1"/>
              </a:buClr>
              <a:buNone/>
            </a:pPr>
            <a:r>
              <a:rPr lang="en-US" altLang="zh-CN" sz="1400" i="1" dirty="0">
                <a:latin typeface="Calibri" pitchFamily="34" charset="0"/>
                <a:ea typeface="仿宋_GB2312"/>
                <a:cs typeface="仿宋_GB2312"/>
              </a:rPr>
              <a:t>Beijing </a:t>
            </a:r>
            <a:r>
              <a:rPr lang="en-US" altLang="zh-CN" sz="1400" i="1" dirty="0" err="1">
                <a:latin typeface="Calibri" pitchFamily="34" charset="0"/>
                <a:ea typeface="仿宋_GB2312"/>
                <a:cs typeface="仿宋_GB2312"/>
              </a:rPr>
              <a:t>Youan</a:t>
            </a:r>
            <a:r>
              <a:rPr lang="en-US" altLang="zh-CN" sz="1400" i="1" dirty="0">
                <a:latin typeface="Calibri" pitchFamily="34" charset="0"/>
                <a:ea typeface="仿宋_GB2312"/>
                <a:cs typeface="仿宋_GB2312"/>
              </a:rPr>
              <a:t> Hospital, Capital Medical University</a:t>
            </a:r>
            <a:endParaRPr lang="zh-CN" altLang="en-US" sz="1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8160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6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6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Beam</Template>
  <TotalTime>4995</TotalTime>
  <Words>4541</Words>
  <Application>Microsoft Office PowerPoint</Application>
  <PresentationFormat>全屏显示(4:3)</PresentationFormat>
  <Paragraphs>376</Paragraphs>
  <Slides>58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58</vt:i4>
      </vt:variant>
    </vt:vector>
  </HeadingPairs>
  <TitlesOfParts>
    <vt:vector size="59" baseType="lpstr">
      <vt:lpstr>Beam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隔离－－接触传播的隔离预防</vt:lpstr>
      <vt:lpstr>幻灯片 31</vt:lpstr>
      <vt:lpstr>隔离－－空气传播的隔离预防</vt:lpstr>
      <vt:lpstr>幻灯片 33</vt:lpstr>
      <vt:lpstr>隔离－－飞沫传播的隔离预防</vt:lpstr>
      <vt:lpstr>幻灯片 35</vt:lpstr>
      <vt:lpstr>隔离－－技术</vt:lpstr>
      <vt:lpstr>隔离－－医务人员防护用品的使用</vt:lpstr>
      <vt:lpstr>个人防护用具</vt:lpstr>
      <vt:lpstr>医务人员防护用品的使用－－口罩</vt:lpstr>
      <vt:lpstr>   戴口罩的程序</vt:lpstr>
      <vt:lpstr> 医用防护口罩的使用方法</vt:lpstr>
      <vt:lpstr>戴口罩注意事项</vt:lpstr>
      <vt:lpstr>幻灯片 43</vt:lpstr>
      <vt:lpstr>医务人员防护用品的使用－－护目镜</vt:lpstr>
      <vt:lpstr>幻灯片 45</vt:lpstr>
      <vt:lpstr>医务人员防护用品的使用－－手套</vt:lpstr>
      <vt:lpstr>手套应用注意事项</vt:lpstr>
      <vt:lpstr>手套应用注意事项</vt:lpstr>
      <vt:lpstr>  无菌手套的戴脱方法</vt:lpstr>
      <vt:lpstr>医务人员防护用品的使用－－隔离衣</vt:lpstr>
      <vt:lpstr>医务人员防护用品的使用－－其他</vt:lpstr>
      <vt:lpstr>             防护用品的穿脱流程</vt:lpstr>
      <vt:lpstr>               防护用品的穿脱流程</vt:lpstr>
      <vt:lpstr>医务人员防护用品使用－－注意事项</vt:lpstr>
      <vt:lpstr>职业暴露－－原因</vt:lpstr>
      <vt:lpstr>职业暴露－－锐器刺伤环节 </vt:lpstr>
      <vt:lpstr>幻灯片 57</vt:lpstr>
      <vt:lpstr>幻灯片 58</vt:lpstr>
    </vt:vector>
  </TitlesOfParts>
  <Company>yayy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医院感染控制</dc:title>
  <dc:creator>lisuying</dc:creator>
  <cp:lastModifiedBy>Administrator</cp:lastModifiedBy>
  <cp:revision>260</cp:revision>
  <dcterms:created xsi:type="dcterms:W3CDTF">2006-10-11T13:18:23Z</dcterms:created>
  <dcterms:modified xsi:type="dcterms:W3CDTF">2014-08-11T02:05:43Z</dcterms:modified>
</cp:coreProperties>
</file>