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Default Extension="gif" ContentType="image/gi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8" r:id="rId1"/>
  </p:sldMasterIdLst>
  <p:notesMasterIdLst>
    <p:notesMasterId r:id="rId39"/>
  </p:notesMasterIdLst>
  <p:sldIdLst>
    <p:sldId id="256" r:id="rId2"/>
    <p:sldId id="261" r:id="rId3"/>
    <p:sldId id="257" r:id="rId4"/>
    <p:sldId id="258" r:id="rId5"/>
    <p:sldId id="302" r:id="rId6"/>
    <p:sldId id="259" r:id="rId7"/>
    <p:sldId id="260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3" r:id="rId16"/>
    <p:sldId id="274" r:id="rId17"/>
    <p:sldId id="298" r:id="rId18"/>
    <p:sldId id="275" r:id="rId19"/>
    <p:sldId id="276" r:id="rId20"/>
    <p:sldId id="277" r:id="rId21"/>
    <p:sldId id="271" r:id="rId22"/>
    <p:sldId id="272" r:id="rId23"/>
    <p:sldId id="288" r:id="rId24"/>
    <p:sldId id="292" r:id="rId25"/>
    <p:sldId id="278" r:id="rId26"/>
    <p:sldId id="280" r:id="rId27"/>
    <p:sldId id="279" r:id="rId28"/>
    <p:sldId id="281" r:id="rId29"/>
    <p:sldId id="283" r:id="rId30"/>
    <p:sldId id="289" r:id="rId31"/>
    <p:sldId id="286" r:id="rId32"/>
    <p:sldId id="282" r:id="rId33"/>
    <p:sldId id="294" r:id="rId34"/>
    <p:sldId id="284" r:id="rId35"/>
    <p:sldId id="285" r:id="rId36"/>
    <p:sldId id="300" r:id="rId37"/>
    <p:sldId id="291" r:id="rId38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FF3399"/>
    <a:srgbClr val="E03528"/>
    <a:srgbClr val="DD622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378" autoAdjust="0"/>
    <p:restoredTop sz="94685" autoAdjust="0"/>
  </p:normalViewPr>
  <p:slideViewPr>
    <p:cSldViewPr>
      <p:cViewPr>
        <p:scale>
          <a:sx n="66" d="100"/>
          <a:sy n="66" d="100"/>
        </p:scale>
        <p:origin x="-384" y="-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680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391558-4817-4EA9-853C-03BB4758B0A7}" type="doc">
      <dgm:prSet loTypeId="urn:microsoft.com/office/officeart/2005/8/layout/cycle4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3307D16B-2033-40E2-9A6F-55ED519657DC}">
      <dgm:prSet phldrT="[文本]"/>
      <dgm:spPr/>
      <dgm:t>
        <a:bodyPr/>
        <a:lstStyle/>
        <a:p>
          <a:r>
            <a:rPr lang="en-US" altLang="zh-CN" dirty="0" smtClean="0"/>
            <a:t>1</a:t>
          </a:r>
          <a:endParaRPr lang="zh-CN" altLang="en-US" dirty="0"/>
        </a:p>
      </dgm:t>
    </dgm:pt>
    <dgm:pt modelId="{B17D4965-E560-4280-AC92-CA223B42E095}" type="parTrans" cxnId="{E4DEC4CC-93EA-4873-A4BB-CD2531E48293}">
      <dgm:prSet/>
      <dgm:spPr/>
      <dgm:t>
        <a:bodyPr/>
        <a:lstStyle/>
        <a:p>
          <a:endParaRPr lang="zh-CN" altLang="en-US"/>
        </a:p>
      </dgm:t>
    </dgm:pt>
    <dgm:pt modelId="{8A057E5A-E563-4FB8-A607-99CC46372213}" type="sibTrans" cxnId="{E4DEC4CC-93EA-4873-A4BB-CD2531E48293}">
      <dgm:prSet/>
      <dgm:spPr/>
      <dgm:t>
        <a:bodyPr/>
        <a:lstStyle/>
        <a:p>
          <a:endParaRPr lang="zh-CN" altLang="en-US"/>
        </a:p>
      </dgm:t>
    </dgm:pt>
    <dgm:pt modelId="{2FCE16A3-9C6D-47C1-9B2D-0A0C3E6148D5}">
      <dgm:prSet phldrT="[文本]" custT="1"/>
      <dgm:spPr/>
      <dgm:t>
        <a:bodyPr/>
        <a:lstStyle/>
        <a:p>
          <a:r>
            <a:rPr lang="zh-CN" altLang="en-US" sz="3200" dirty="0" smtClean="0">
              <a:latin typeface="+mj-ea"/>
              <a:ea typeface="+mj-ea"/>
            </a:rPr>
            <a:t>胸壁开放损伤</a:t>
          </a:r>
          <a:endParaRPr lang="zh-CN" altLang="en-US" sz="3200" dirty="0">
            <a:latin typeface="+mj-ea"/>
            <a:ea typeface="+mj-ea"/>
          </a:endParaRPr>
        </a:p>
      </dgm:t>
    </dgm:pt>
    <dgm:pt modelId="{82A06EA0-4E96-468D-94C3-DD76910A8E52}" type="parTrans" cxnId="{68BFC69D-BDBA-41CC-861A-87DA30968DA4}">
      <dgm:prSet/>
      <dgm:spPr/>
      <dgm:t>
        <a:bodyPr/>
        <a:lstStyle/>
        <a:p>
          <a:endParaRPr lang="zh-CN" altLang="en-US"/>
        </a:p>
      </dgm:t>
    </dgm:pt>
    <dgm:pt modelId="{D970E078-B835-48B1-823B-62E19D8B64F7}" type="sibTrans" cxnId="{68BFC69D-BDBA-41CC-861A-87DA30968DA4}">
      <dgm:prSet/>
      <dgm:spPr/>
      <dgm:t>
        <a:bodyPr/>
        <a:lstStyle/>
        <a:p>
          <a:endParaRPr lang="zh-CN" altLang="en-US"/>
        </a:p>
      </dgm:t>
    </dgm:pt>
    <dgm:pt modelId="{D6B5A551-C856-4029-BA5F-1DB8CF8017C1}">
      <dgm:prSet phldrT="[文本]"/>
      <dgm:spPr/>
      <dgm:t>
        <a:bodyPr/>
        <a:lstStyle/>
        <a:p>
          <a:r>
            <a:rPr lang="en-US" altLang="zh-CN" dirty="0" smtClean="0"/>
            <a:t>2</a:t>
          </a:r>
          <a:endParaRPr lang="zh-CN" altLang="en-US" dirty="0"/>
        </a:p>
      </dgm:t>
    </dgm:pt>
    <dgm:pt modelId="{20A78CE7-2708-4F73-A7DE-F301A68687ED}" type="parTrans" cxnId="{6ED7DC8A-A118-4684-9C8C-A71F1AE64C87}">
      <dgm:prSet/>
      <dgm:spPr/>
      <dgm:t>
        <a:bodyPr/>
        <a:lstStyle/>
        <a:p>
          <a:endParaRPr lang="zh-CN" altLang="en-US"/>
        </a:p>
      </dgm:t>
    </dgm:pt>
    <dgm:pt modelId="{B4B0C571-50F3-4A33-AF30-7403F6152A78}" type="sibTrans" cxnId="{6ED7DC8A-A118-4684-9C8C-A71F1AE64C87}">
      <dgm:prSet/>
      <dgm:spPr/>
      <dgm:t>
        <a:bodyPr/>
        <a:lstStyle/>
        <a:p>
          <a:endParaRPr lang="zh-CN" altLang="en-US"/>
        </a:p>
      </dgm:t>
    </dgm:pt>
    <dgm:pt modelId="{D6AC2ACB-482E-4898-B176-49A9B1285FDB}">
      <dgm:prSet phldrT="[文本]" custT="1"/>
      <dgm:spPr/>
      <dgm:t>
        <a:bodyPr/>
        <a:lstStyle/>
        <a:p>
          <a:r>
            <a:rPr lang="zh-CN" altLang="en-US" sz="3200" dirty="0" smtClean="0">
              <a:latin typeface="+mj-ea"/>
              <a:ea typeface="+mj-ea"/>
            </a:rPr>
            <a:t>肋骨骨折</a:t>
          </a:r>
          <a:endParaRPr lang="zh-CN" altLang="en-US" sz="3200" dirty="0">
            <a:latin typeface="+mj-ea"/>
            <a:ea typeface="+mj-ea"/>
          </a:endParaRPr>
        </a:p>
      </dgm:t>
    </dgm:pt>
    <dgm:pt modelId="{BC6CAB99-5662-44F2-9A06-348583D67B9D}" type="parTrans" cxnId="{B35E2BAB-B0AF-40A8-915C-F5BA84E413E1}">
      <dgm:prSet/>
      <dgm:spPr/>
      <dgm:t>
        <a:bodyPr/>
        <a:lstStyle/>
        <a:p>
          <a:endParaRPr lang="zh-CN" altLang="en-US"/>
        </a:p>
      </dgm:t>
    </dgm:pt>
    <dgm:pt modelId="{56A894C7-B057-474D-9CEA-14088C77F2D9}" type="sibTrans" cxnId="{B35E2BAB-B0AF-40A8-915C-F5BA84E413E1}">
      <dgm:prSet/>
      <dgm:spPr/>
      <dgm:t>
        <a:bodyPr/>
        <a:lstStyle/>
        <a:p>
          <a:endParaRPr lang="zh-CN" altLang="en-US"/>
        </a:p>
      </dgm:t>
    </dgm:pt>
    <dgm:pt modelId="{229F5502-4287-4CE8-8BB6-ABFC09E38F17}">
      <dgm:prSet phldrT="[文本]"/>
      <dgm:spPr/>
      <dgm:t>
        <a:bodyPr/>
        <a:lstStyle/>
        <a:p>
          <a:r>
            <a:rPr lang="en-US" altLang="zh-CN" dirty="0" smtClean="0"/>
            <a:t>4</a:t>
          </a:r>
          <a:endParaRPr lang="zh-CN" altLang="en-US" dirty="0"/>
        </a:p>
      </dgm:t>
    </dgm:pt>
    <dgm:pt modelId="{905B758C-6452-4E6E-AF40-FB6F220627FC}" type="parTrans" cxnId="{2C260D15-5B5D-4AD2-895C-02E58562A926}">
      <dgm:prSet/>
      <dgm:spPr/>
      <dgm:t>
        <a:bodyPr/>
        <a:lstStyle/>
        <a:p>
          <a:endParaRPr lang="zh-CN" altLang="en-US"/>
        </a:p>
      </dgm:t>
    </dgm:pt>
    <dgm:pt modelId="{8CCB90F8-EBB5-44B5-8B61-4214D9F13DE6}" type="sibTrans" cxnId="{2C260D15-5B5D-4AD2-895C-02E58562A926}">
      <dgm:prSet/>
      <dgm:spPr/>
      <dgm:t>
        <a:bodyPr/>
        <a:lstStyle/>
        <a:p>
          <a:endParaRPr lang="zh-CN" altLang="en-US"/>
        </a:p>
      </dgm:t>
    </dgm:pt>
    <dgm:pt modelId="{DD8DDD2E-A2F0-40AD-B0D5-BE7F58E7A629}">
      <dgm:prSet phldrT="[文本]" custT="1"/>
      <dgm:spPr/>
      <dgm:t>
        <a:bodyPr/>
        <a:lstStyle/>
        <a:p>
          <a:r>
            <a:rPr lang="zh-CN" altLang="en-US" sz="3600" dirty="0" smtClean="0">
              <a:latin typeface="+mj-ea"/>
              <a:ea typeface="+mj-ea"/>
            </a:rPr>
            <a:t>重要脏器衰竭无法逆转</a:t>
          </a:r>
          <a:endParaRPr lang="zh-CN" altLang="en-US" sz="3600" dirty="0">
            <a:latin typeface="+mj-ea"/>
            <a:ea typeface="+mj-ea"/>
          </a:endParaRPr>
        </a:p>
      </dgm:t>
    </dgm:pt>
    <dgm:pt modelId="{5B1AC6FD-045D-4352-9975-D798291D2A62}" type="parTrans" cxnId="{F9D8542F-5D33-4EED-B8D8-38C073F83A84}">
      <dgm:prSet/>
      <dgm:spPr/>
      <dgm:t>
        <a:bodyPr/>
        <a:lstStyle/>
        <a:p>
          <a:endParaRPr lang="zh-CN" altLang="en-US"/>
        </a:p>
      </dgm:t>
    </dgm:pt>
    <dgm:pt modelId="{95901913-2D15-4479-A552-98B1D6783671}" type="sibTrans" cxnId="{F9D8542F-5D33-4EED-B8D8-38C073F83A84}">
      <dgm:prSet/>
      <dgm:spPr/>
      <dgm:t>
        <a:bodyPr/>
        <a:lstStyle/>
        <a:p>
          <a:endParaRPr lang="zh-CN" altLang="en-US"/>
        </a:p>
      </dgm:t>
    </dgm:pt>
    <dgm:pt modelId="{74B0CBA2-92DF-4506-B1FD-61203FE2CE3F}">
      <dgm:prSet phldrT="[文本]"/>
      <dgm:spPr/>
      <dgm:t>
        <a:bodyPr/>
        <a:lstStyle/>
        <a:p>
          <a:r>
            <a:rPr lang="en-US" altLang="zh-CN" dirty="0" smtClean="0"/>
            <a:t>3</a:t>
          </a:r>
          <a:endParaRPr lang="zh-CN" altLang="en-US" dirty="0"/>
        </a:p>
      </dgm:t>
    </dgm:pt>
    <dgm:pt modelId="{8F415654-6BDD-403E-82D3-8125172BDDC9}" type="parTrans" cxnId="{170BE5EF-EF00-4C5D-8D00-CB9552767C33}">
      <dgm:prSet/>
      <dgm:spPr/>
      <dgm:t>
        <a:bodyPr/>
        <a:lstStyle/>
        <a:p>
          <a:endParaRPr lang="zh-CN" altLang="en-US"/>
        </a:p>
      </dgm:t>
    </dgm:pt>
    <dgm:pt modelId="{A21C88B0-D66E-4624-BDC1-62B78A7A6B38}" type="sibTrans" cxnId="{170BE5EF-EF00-4C5D-8D00-CB9552767C33}">
      <dgm:prSet/>
      <dgm:spPr/>
      <dgm:t>
        <a:bodyPr/>
        <a:lstStyle/>
        <a:p>
          <a:endParaRPr lang="zh-CN" altLang="en-US"/>
        </a:p>
      </dgm:t>
    </dgm:pt>
    <dgm:pt modelId="{D393A01D-D783-4EEE-99B3-6E668357EE9F}">
      <dgm:prSet phldrT="[文本]" custT="1"/>
      <dgm:spPr/>
      <dgm:t>
        <a:bodyPr/>
        <a:lstStyle/>
        <a:p>
          <a:r>
            <a:rPr lang="zh-CN" altLang="en-US" sz="3600" dirty="0" smtClean="0">
              <a:latin typeface="+mj-ea"/>
              <a:ea typeface="+mj-ea"/>
            </a:rPr>
            <a:t>胸廓畸形或心包填塞</a:t>
          </a:r>
          <a:endParaRPr lang="zh-CN" altLang="en-US" sz="3600" dirty="0">
            <a:latin typeface="+mj-ea"/>
            <a:ea typeface="+mj-ea"/>
          </a:endParaRPr>
        </a:p>
      </dgm:t>
    </dgm:pt>
    <dgm:pt modelId="{433F788C-950E-49AE-87B7-57C5E190C7E1}" type="parTrans" cxnId="{ED4D0A23-0710-4688-90A2-E9F7833C7005}">
      <dgm:prSet/>
      <dgm:spPr/>
      <dgm:t>
        <a:bodyPr/>
        <a:lstStyle/>
        <a:p>
          <a:endParaRPr lang="zh-CN" altLang="en-US"/>
        </a:p>
      </dgm:t>
    </dgm:pt>
    <dgm:pt modelId="{7F03B867-95D4-4E8E-A224-3B7867718A2D}" type="sibTrans" cxnId="{ED4D0A23-0710-4688-90A2-E9F7833C7005}">
      <dgm:prSet/>
      <dgm:spPr/>
      <dgm:t>
        <a:bodyPr/>
        <a:lstStyle/>
        <a:p>
          <a:endParaRPr lang="zh-CN" altLang="en-US"/>
        </a:p>
      </dgm:t>
    </dgm:pt>
    <dgm:pt modelId="{9659FD15-E47D-4D5F-A940-EFA678BD14AA}" type="pres">
      <dgm:prSet presAssocID="{7E391558-4817-4EA9-853C-03BB4758B0A7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AFD1C1B8-E6E9-4678-8660-0196A38AC1A7}" type="pres">
      <dgm:prSet presAssocID="{7E391558-4817-4EA9-853C-03BB4758B0A7}" presName="children" presStyleCnt="0"/>
      <dgm:spPr/>
    </dgm:pt>
    <dgm:pt modelId="{518AC58E-BE10-483F-BF63-6A98E67CF2AE}" type="pres">
      <dgm:prSet presAssocID="{7E391558-4817-4EA9-853C-03BB4758B0A7}" presName="child1group" presStyleCnt="0"/>
      <dgm:spPr/>
    </dgm:pt>
    <dgm:pt modelId="{6AA3019E-B13A-4728-B7AD-23B156543156}" type="pres">
      <dgm:prSet presAssocID="{7E391558-4817-4EA9-853C-03BB4758B0A7}" presName="child1" presStyleLbl="bgAcc1" presStyleIdx="0" presStyleCnt="4" custLinFactNeighborX="3688" custLinFactNeighborY="45626"/>
      <dgm:spPr/>
      <dgm:t>
        <a:bodyPr/>
        <a:lstStyle/>
        <a:p>
          <a:endParaRPr lang="zh-CN" altLang="en-US"/>
        </a:p>
      </dgm:t>
    </dgm:pt>
    <dgm:pt modelId="{C33560C2-FEDA-4A9B-A602-1AE5B93C9395}" type="pres">
      <dgm:prSet presAssocID="{7E391558-4817-4EA9-853C-03BB4758B0A7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2D8698A-B936-499E-AC0F-CD57B8E9CC14}" type="pres">
      <dgm:prSet presAssocID="{7E391558-4817-4EA9-853C-03BB4758B0A7}" presName="child2group" presStyleCnt="0"/>
      <dgm:spPr/>
    </dgm:pt>
    <dgm:pt modelId="{08D903B0-548D-44F4-A19F-EFA38B160C1F}" type="pres">
      <dgm:prSet presAssocID="{7E391558-4817-4EA9-853C-03BB4758B0A7}" presName="child2" presStyleLbl="bgAcc1" presStyleIdx="1" presStyleCnt="4" custLinFactNeighborX="-31692" custLinFactNeighborY="45626"/>
      <dgm:spPr/>
      <dgm:t>
        <a:bodyPr/>
        <a:lstStyle/>
        <a:p>
          <a:endParaRPr lang="zh-CN" altLang="en-US"/>
        </a:p>
      </dgm:t>
    </dgm:pt>
    <dgm:pt modelId="{CCBFEA3C-7674-4B45-8B98-3286F9AE3F46}" type="pres">
      <dgm:prSet presAssocID="{7E391558-4817-4EA9-853C-03BB4758B0A7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C31B911-EC2E-4CFD-988A-33C0AB7A5836}" type="pres">
      <dgm:prSet presAssocID="{7E391558-4817-4EA9-853C-03BB4758B0A7}" presName="child3group" presStyleCnt="0"/>
      <dgm:spPr/>
    </dgm:pt>
    <dgm:pt modelId="{43AF8845-4F19-43AD-AB69-D9E2CF2320A4}" type="pres">
      <dgm:prSet presAssocID="{7E391558-4817-4EA9-853C-03BB4758B0A7}" presName="child3" presStyleLbl="bgAcc1" presStyleIdx="2" presStyleCnt="4" custScaleX="180486" custScaleY="182392"/>
      <dgm:spPr/>
      <dgm:t>
        <a:bodyPr/>
        <a:lstStyle/>
        <a:p>
          <a:endParaRPr lang="zh-CN" altLang="en-US"/>
        </a:p>
      </dgm:t>
    </dgm:pt>
    <dgm:pt modelId="{45A55129-32BB-4264-A3B5-23EC57639FD4}" type="pres">
      <dgm:prSet presAssocID="{7E391558-4817-4EA9-853C-03BB4758B0A7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CF2027F-A264-46D0-AF67-C2870B259857}" type="pres">
      <dgm:prSet presAssocID="{7E391558-4817-4EA9-853C-03BB4758B0A7}" presName="child4group" presStyleCnt="0"/>
      <dgm:spPr/>
    </dgm:pt>
    <dgm:pt modelId="{FB125204-3BAD-4C47-ACFE-AEBDEBFFE81C}" type="pres">
      <dgm:prSet presAssocID="{7E391558-4817-4EA9-853C-03BB4758B0A7}" presName="child4" presStyleLbl="bgAcc1" presStyleIdx="3" presStyleCnt="4" custScaleX="180939" custScaleY="161964"/>
      <dgm:spPr/>
      <dgm:t>
        <a:bodyPr/>
        <a:lstStyle/>
        <a:p>
          <a:endParaRPr lang="zh-CN" altLang="en-US"/>
        </a:p>
      </dgm:t>
    </dgm:pt>
    <dgm:pt modelId="{C09115A2-E069-4E44-A0A0-4B9D0B245BCB}" type="pres">
      <dgm:prSet presAssocID="{7E391558-4817-4EA9-853C-03BB4758B0A7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683B8CF-DDB7-492F-9FA9-038636B651D4}" type="pres">
      <dgm:prSet presAssocID="{7E391558-4817-4EA9-853C-03BB4758B0A7}" presName="childPlaceholder" presStyleCnt="0"/>
      <dgm:spPr/>
    </dgm:pt>
    <dgm:pt modelId="{8271CFDD-23C1-4FE3-96D5-12ED53871B50}" type="pres">
      <dgm:prSet presAssocID="{7E391558-4817-4EA9-853C-03BB4758B0A7}" presName="circle" presStyleCnt="0"/>
      <dgm:spPr/>
    </dgm:pt>
    <dgm:pt modelId="{69799765-9092-424E-87AE-86BD26FF3D71}" type="pres">
      <dgm:prSet presAssocID="{7E391558-4817-4EA9-853C-03BB4758B0A7}" presName="quadrant1" presStyleLbl="node1" presStyleIdx="0" presStyleCnt="4" custScaleX="35586" custScaleY="42205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5FEA078-8B14-484A-B9BC-CD397C36D53F}" type="pres">
      <dgm:prSet presAssocID="{7E391558-4817-4EA9-853C-03BB4758B0A7}" presName="quadrant2" presStyleLbl="node1" presStyleIdx="1" presStyleCnt="4" custScaleX="28576" custScaleY="35195" custLinFactNeighborX="-642" custLinFactNeighborY="10309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A763410-C802-4053-A8F0-512321B50A90}" type="pres">
      <dgm:prSet presAssocID="{7E391558-4817-4EA9-853C-03BB4758B0A7}" presName="quadrant3" presStyleLbl="node1" presStyleIdx="2" presStyleCnt="4" custScaleX="41526" custScaleY="34126" custLinFactNeighborX="-24001" custLinFactNeighborY="-34126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7F8EDE1-13A2-46C6-9157-727FC2D85C71}" type="pres">
      <dgm:prSet presAssocID="{7E391558-4817-4EA9-853C-03BB4758B0A7}" presName="quadrant4" presStyleLbl="node1" presStyleIdx="3" presStyleCnt="4" custScaleX="42596" custScaleY="35977" custLinFactNeighborX="10515" custLinFactNeighborY="-27115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D1A02F6-7598-4C4C-AC9E-63B58998A137}" type="pres">
      <dgm:prSet presAssocID="{7E391558-4817-4EA9-853C-03BB4758B0A7}" presName="quadrantPlaceholder" presStyleCnt="0"/>
      <dgm:spPr/>
    </dgm:pt>
    <dgm:pt modelId="{2A0598F6-9FBE-4ADB-B208-B597E1683411}" type="pres">
      <dgm:prSet presAssocID="{7E391558-4817-4EA9-853C-03BB4758B0A7}" presName="center1" presStyleLbl="fgShp" presStyleIdx="0" presStyleCnt="2"/>
      <dgm:spPr/>
    </dgm:pt>
    <dgm:pt modelId="{E4E0C332-CFB3-4D20-9680-52BBCE74F08D}" type="pres">
      <dgm:prSet presAssocID="{7E391558-4817-4EA9-853C-03BB4758B0A7}" presName="center2" presStyleLbl="fgShp" presStyleIdx="1" presStyleCnt="2"/>
      <dgm:spPr/>
    </dgm:pt>
  </dgm:ptLst>
  <dgm:cxnLst>
    <dgm:cxn modelId="{BB5F366A-046C-45EB-8DD3-A6AD946E6435}" type="presOf" srcId="{DD8DDD2E-A2F0-40AD-B0D5-BE7F58E7A629}" destId="{43AF8845-4F19-43AD-AB69-D9E2CF2320A4}" srcOrd="0" destOrd="0" presId="urn:microsoft.com/office/officeart/2005/8/layout/cycle4"/>
    <dgm:cxn modelId="{C08BE5BF-ACBA-42F4-AFB8-21198C86D29C}" type="presOf" srcId="{2FCE16A3-9C6D-47C1-9B2D-0A0C3E6148D5}" destId="{C33560C2-FEDA-4A9B-A602-1AE5B93C9395}" srcOrd="1" destOrd="0" presId="urn:microsoft.com/office/officeart/2005/8/layout/cycle4"/>
    <dgm:cxn modelId="{B331A5E2-FF55-4B0A-8B7F-879594E5C988}" type="presOf" srcId="{D393A01D-D783-4EEE-99B3-6E668357EE9F}" destId="{C09115A2-E069-4E44-A0A0-4B9D0B245BCB}" srcOrd="1" destOrd="0" presId="urn:microsoft.com/office/officeart/2005/8/layout/cycle4"/>
    <dgm:cxn modelId="{53B2781C-8458-4D5D-8002-D52223E887B7}" type="presOf" srcId="{D393A01D-D783-4EEE-99B3-6E668357EE9F}" destId="{FB125204-3BAD-4C47-ACFE-AEBDEBFFE81C}" srcOrd="0" destOrd="0" presId="urn:microsoft.com/office/officeart/2005/8/layout/cycle4"/>
    <dgm:cxn modelId="{E4DEC4CC-93EA-4873-A4BB-CD2531E48293}" srcId="{7E391558-4817-4EA9-853C-03BB4758B0A7}" destId="{3307D16B-2033-40E2-9A6F-55ED519657DC}" srcOrd="0" destOrd="0" parTransId="{B17D4965-E560-4280-AC92-CA223B42E095}" sibTransId="{8A057E5A-E563-4FB8-A607-99CC46372213}"/>
    <dgm:cxn modelId="{CF57D7E1-C95B-4388-ACD2-243FD3F30A8C}" type="presOf" srcId="{7E391558-4817-4EA9-853C-03BB4758B0A7}" destId="{9659FD15-E47D-4D5F-A940-EFA678BD14AA}" srcOrd="0" destOrd="0" presId="urn:microsoft.com/office/officeart/2005/8/layout/cycle4"/>
    <dgm:cxn modelId="{68BFC69D-BDBA-41CC-861A-87DA30968DA4}" srcId="{3307D16B-2033-40E2-9A6F-55ED519657DC}" destId="{2FCE16A3-9C6D-47C1-9B2D-0A0C3E6148D5}" srcOrd="0" destOrd="0" parTransId="{82A06EA0-4E96-468D-94C3-DD76910A8E52}" sibTransId="{D970E078-B835-48B1-823B-62E19D8B64F7}"/>
    <dgm:cxn modelId="{F9D8542F-5D33-4EED-B8D8-38C073F83A84}" srcId="{229F5502-4287-4CE8-8BB6-ABFC09E38F17}" destId="{DD8DDD2E-A2F0-40AD-B0D5-BE7F58E7A629}" srcOrd="0" destOrd="0" parTransId="{5B1AC6FD-045D-4352-9975-D798291D2A62}" sibTransId="{95901913-2D15-4479-A552-98B1D6783671}"/>
    <dgm:cxn modelId="{F41113EE-DC0C-4949-9958-78E2725337C4}" type="presOf" srcId="{D6AC2ACB-482E-4898-B176-49A9B1285FDB}" destId="{CCBFEA3C-7674-4B45-8B98-3286F9AE3F46}" srcOrd="1" destOrd="0" presId="urn:microsoft.com/office/officeart/2005/8/layout/cycle4"/>
    <dgm:cxn modelId="{2C260D15-5B5D-4AD2-895C-02E58562A926}" srcId="{7E391558-4817-4EA9-853C-03BB4758B0A7}" destId="{229F5502-4287-4CE8-8BB6-ABFC09E38F17}" srcOrd="2" destOrd="0" parTransId="{905B758C-6452-4E6E-AF40-FB6F220627FC}" sibTransId="{8CCB90F8-EBB5-44B5-8B61-4214D9F13DE6}"/>
    <dgm:cxn modelId="{6DF0DF08-CC2E-4F27-9138-F38EF98904A0}" type="presOf" srcId="{2FCE16A3-9C6D-47C1-9B2D-0A0C3E6148D5}" destId="{6AA3019E-B13A-4728-B7AD-23B156543156}" srcOrd="0" destOrd="0" presId="urn:microsoft.com/office/officeart/2005/8/layout/cycle4"/>
    <dgm:cxn modelId="{3916DDDC-CE2C-4F56-80F1-F442A3AED016}" type="presOf" srcId="{74B0CBA2-92DF-4506-B1FD-61203FE2CE3F}" destId="{77F8EDE1-13A2-46C6-9157-727FC2D85C71}" srcOrd="0" destOrd="0" presId="urn:microsoft.com/office/officeart/2005/8/layout/cycle4"/>
    <dgm:cxn modelId="{ED4D0A23-0710-4688-90A2-E9F7833C7005}" srcId="{74B0CBA2-92DF-4506-B1FD-61203FE2CE3F}" destId="{D393A01D-D783-4EEE-99B3-6E668357EE9F}" srcOrd="0" destOrd="0" parTransId="{433F788C-950E-49AE-87B7-57C5E190C7E1}" sibTransId="{7F03B867-95D4-4E8E-A224-3B7867718A2D}"/>
    <dgm:cxn modelId="{D805B0ED-67E3-46DC-923B-F96671A973AB}" type="presOf" srcId="{DD8DDD2E-A2F0-40AD-B0D5-BE7F58E7A629}" destId="{45A55129-32BB-4264-A3B5-23EC57639FD4}" srcOrd="1" destOrd="0" presId="urn:microsoft.com/office/officeart/2005/8/layout/cycle4"/>
    <dgm:cxn modelId="{E6E600EB-627E-4003-87F3-80EEAD3DCF56}" type="presOf" srcId="{229F5502-4287-4CE8-8BB6-ABFC09E38F17}" destId="{1A763410-C802-4053-A8F0-512321B50A90}" srcOrd="0" destOrd="0" presId="urn:microsoft.com/office/officeart/2005/8/layout/cycle4"/>
    <dgm:cxn modelId="{6ED7DC8A-A118-4684-9C8C-A71F1AE64C87}" srcId="{7E391558-4817-4EA9-853C-03BB4758B0A7}" destId="{D6B5A551-C856-4029-BA5F-1DB8CF8017C1}" srcOrd="1" destOrd="0" parTransId="{20A78CE7-2708-4F73-A7DE-F301A68687ED}" sibTransId="{B4B0C571-50F3-4A33-AF30-7403F6152A78}"/>
    <dgm:cxn modelId="{02E23D2C-089B-4C30-8AAB-161CAFB93DEF}" type="presOf" srcId="{D6AC2ACB-482E-4898-B176-49A9B1285FDB}" destId="{08D903B0-548D-44F4-A19F-EFA38B160C1F}" srcOrd="0" destOrd="0" presId="urn:microsoft.com/office/officeart/2005/8/layout/cycle4"/>
    <dgm:cxn modelId="{9FB95ECD-FED3-4D28-9D99-BBCAFE242FE8}" type="presOf" srcId="{D6B5A551-C856-4029-BA5F-1DB8CF8017C1}" destId="{A5FEA078-8B14-484A-B9BC-CD397C36D53F}" srcOrd="0" destOrd="0" presId="urn:microsoft.com/office/officeart/2005/8/layout/cycle4"/>
    <dgm:cxn modelId="{170BE5EF-EF00-4C5D-8D00-CB9552767C33}" srcId="{7E391558-4817-4EA9-853C-03BB4758B0A7}" destId="{74B0CBA2-92DF-4506-B1FD-61203FE2CE3F}" srcOrd="3" destOrd="0" parTransId="{8F415654-6BDD-403E-82D3-8125172BDDC9}" sibTransId="{A21C88B0-D66E-4624-BDC1-62B78A7A6B38}"/>
    <dgm:cxn modelId="{8D401934-4686-4466-8216-2BD62DE94E38}" type="presOf" srcId="{3307D16B-2033-40E2-9A6F-55ED519657DC}" destId="{69799765-9092-424E-87AE-86BD26FF3D71}" srcOrd="0" destOrd="0" presId="urn:microsoft.com/office/officeart/2005/8/layout/cycle4"/>
    <dgm:cxn modelId="{B35E2BAB-B0AF-40A8-915C-F5BA84E413E1}" srcId="{D6B5A551-C856-4029-BA5F-1DB8CF8017C1}" destId="{D6AC2ACB-482E-4898-B176-49A9B1285FDB}" srcOrd="0" destOrd="0" parTransId="{BC6CAB99-5662-44F2-9A06-348583D67B9D}" sibTransId="{56A894C7-B057-474D-9CEA-14088C77F2D9}"/>
    <dgm:cxn modelId="{F33BFF3C-F1EC-4A8B-BF3B-34E47CE8CBCF}" type="presParOf" srcId="{9659FD15-E47D-4D5F-A940-EFA678BD14AA}" destId="{AFD1C1B8-E6E9-4678-8660-0196A38AC1A7}" srcOrd="0" destOrd="0" presId="urn:microsoft.com/office/officeart/2005/8/layout/cycle4"/>
    <dgm:cxn modelId="{11D6B69C-9BDA-484E-AC7E-AF9FAA3BCF2E}" type="presParOf" srcId="{AFD1C1B8-E6E9-4678-8660-0196A38AC1A7}" destId="{518AC58E-BE10-483F-BF63-6A98E67CF2AE}" srcOrd="0" destOrd="0" presId="urn:microsoft.com/office/officeart/2005/8/layout/cycle4"/>
    <dgm:cxn modelId="{0591079E-8578-4FEB-A938-1917BECB7AA3}" type="presParOf" srcId="{518AC58E-BE10-483F-BF63-6A98E67CF2AE}" destId="{6AA3019E-B13A-4728-B7AD-23B156543156}" srcOrd="0" destOrd="0" presId="urn:microsoft.com/office/officeart/2005/8/layout/cycle4"/>
    <dgm:cxn modelId="{C59D9BD0-7E25-4265-9FFE-99E33E20684C}" type="presParOf" srcId="{518AC58E-BE10-483F-BF63-6A98E67CF2AE}" destId="{C33560C2-FEDA-4A9B-A602-1AE5B93C9395}" srcOrd="1" destOrd="0" presId="urn:microsoft.com/office/officeart/2005/8/layout/cycle4"/>
    <dgm:cxn modelId="{A4EA250E-83A9-418F-87B7-66678FF432F1}" type="presParOf" srcId="{AFD1C1B8-E6E9-4678-8660-0196A38AC1A7}" destId="{D2D8698A-B936-499E-AC0F-CD57B8E9CC14}" srcOrd="1" destOrd="0" presId="urn:microsoft.com/office/officeart/2005/8/layout/cycle4"/>
    <dgm:cxn modelId="{433F4B57-34E9-4336-9C7B-27BC37452AF1}" type="presParOf" srcId="{D2D8698A-B936-499E-AC0F-CD57B8E9CC14}" destId="{08D903B0-548D-44F4-A19F-EFA38B160C1F}" srcOrd="0" destOrd="0" presId="urn:microsoft.com/office/officeart/2005/8/layout/cycle4"/>
    <dgm:cxn modelId="{657B3981-7AEC-443F-B147-7A1ABA2208B3}" type="presParOf" srcId="{D2D8698A-B936-499E-AC0F-CD57B8E9CC14}" destId="{CCBFEA3C-7674-4B45-8B98-3286F9AE3F46}" srcOrd="1" destOrd="0" presId="urn:microsoft.com/office/officeart/2005/8/layout/cycle4"/>
    <dgm:cxn modelId="{2D637492-CA38-4A47-A64A-3953E08B6C12}" type="presParOf" srcId="{AFD1C1B8-E6E9-4678-8660-0196A38AC1A7}" destId="{6C31B911-EC2E-4CFD-988A-33C0AB7A5836}" srcOrd="2" destOrd="0" presId="urn:microsoft.com/office/officeart/2005/8/layout/cycle4"/>
    <dgm:cxn modelId="{250C4DF1-C2D0-4109-97D2-E9288A955742}" type="presParOf" srcId="{6C31B911-EC2E-4CFD-988A-33C0AB7A5836}" destId="{43AF8845-4F19-43AD-AB69-D9E2CF2320A4}" srcOrd="0" destOrd="0" presId="urn:microsoft.com/office/officeart/2005/8/layout/cycle4"/>
    <dgm:cxn modelId="{E37EBD55-2695-45A9-98DD-21B8122814BD}" type="presParOf" srcId="{6C31B911-EC2E-4CFD-988A-33C0AB7A5836}" destId="{45A55129-32BB-4264-A3B5-23EC57639FD4}" srcOrd="1" destOrd="0" presId="urn:microsoft.com/office/officeart/2005/8/layout/cycle4"/>
    <dgm:cxn modelId="{A9EB7E42-60EF-4179-9B94-9D3DAF20BF4E}" type="presParOf" srcId="{AFD1C1B8-E6E9-4678-8660-0196A38AC1A7}" destId="{4CF2027F-A264-46D0-AF67-C2870B259857}" srcOrd="3" destOrd="0" presId="urn:microsoft.com/office/officeart/2005/8/layout/cycle4"/>
    <dgm:cxn modelId="{D6DFC342-1B93-4FDB-BA75-4234056453F2}" type="presParOf" srcId="{4CF2027F-A264-46D0-AF67-C2870B259857}" destId="{FB125204-3BAD-4C47-ACFE-AEBDEBFFE81C}" srcOrd="0" destOrd="0" presId="urn:microsoft.com/office/officeart/2005/8/layout/cycle4"/>
    <dgm:cxn modelId="{1FAD0987-F12D-4CB2-AE77-305AE92E7055}" type="presParOf" srcId="{4CF2027F-A264-46D0-AF67-C2870B259857}" destId="{C09115A2-E069-4E44-A0A0-4B9D0B245BCB}" srcOrd="1" destOrd="0" presId="urn:microsoft.com/office/officeart/2005/8/layout/cycle4"/>
    <dgm:cxn modelId="{FE94403E-8492-46F5-BE9C-FBF738FDF9B5}" type="presParOf" srcId="{AFD1C1B8-E6E9-4678-8660-0196A38AC1A7}" destId="{4683B8CF-DDB7-492F-9FA9-038636B651D4}" srcOrd="4" destOrd="0" presId="urn:microsoft.com/office/officeart/2005/8/layout/cycle4"/>
    <dgm:cxn modelId="{CD8EE5C8-1546-40EB-962A-6A8F21BF8DD3}" type="presParOf" srcId="{9659FD15-E47D-4D5F-A940-EFA678BD14AA}" destId="{8271CFDD-23C1-4FE3-96D5-12ED53871B50}" srcOrd="1" destOrd="0" presId="urn:microsoft.com/office/officeart/2005/8/layout/cycle4"/>
    <dgm:cxn modelId="{FE006DB3-0C4B-4D71-9A78-20AF47E5DF92}" type="presParOf" srcId="{8271CFDD-23C1-4FE3-96D5-12ED53871B50}" destId="{69799765-9092-424E-87AE-86BD26FF3D71}" srcOrd="0" destOrd="0" presId="urn:microsoft.com/office/officeart/2005/8/layout/cycle4"/>
    <dgm:cxn modelId="{E7AE4E60-D3CE-438E-83D8-65E2270D105C}" type="presParOf" srcId="{8271CFDD-23C1-4FE3-96D5-12ED53871B50}" destId="{A5FEA078-8B14-484A-B9BC-CD397C36D53F}" srcOrd="1" destOrd="0" presId="urn:microsoft.com/office/officeart/2005/8/layout/cycle4"/>
    <dgm:cxn modelId="{DEBE1746-27A6-4D1F-9232-CA0779C04726}" type="presParOf" srcId="{8271CFDD-23C1-4FE3-96D5-12ED53871B50}" destId="{1A763410-C802-4053-A8F0-512321B50A90}" srcOrd="2" destOrd="0" presId="urn:microsoft.com/office/officeart/2005/8/layout/cycle4"/>
    <dgm:cxn modelId="{C7E4EB28-7073-47B1-9E88-4E8ABDD725EF}" type="presParOf" srcId="{8271CFDD-23C1-4FE3-96D5-12ED53871B50}" destId="{77F8EDE1-13A2-46C6-9157-727FC2D85C71}" srcOrd="3" destOrd="0" presId="urn:microsoft.com/office/officeart/2005/8/layout/cycle4"/>
    <dgm:cxn modelId="{661778A3-9D34-4403-9833-1817C6ABD614}" type="presParOf" srcId="{8271CFDD-23C1-4FE3-96D5-12ED53871B50}" destId="{AD1A02F6-7598-4C4C-AC9E-63B58998A137}" srcOrd="4" destOrd="0" presId="urn:microsoft.com/office/officeart/2005/8/layout/cycle4"/>
    <dgm:cxn modelId="{0AAA2FED-75B5-4622-B79E-CEFBD05BA82A}" type="presParOf" srcId="{9659FD15-E47D-4D5F-A940-EFA678BD14AA}" destId="{2A0598F6-9FBE-4ADB-B208-B597E1683411}" srcOrd="2" destOrd="0" presId="urn:microsoft.com/office/officeart/2005/8/layout/cycle4"/>
    <dgm:cxn modelId="{C90B0213-FA3A-46C0-A34B-DDA0DB41336C}" type="presParOf" srcId="{9659FD15-E47D-4D5F-A940-EFA678BD14AA}" destId="{E4E0C332-CFB3-4D20-9680-52BBCE74F08D}" srcOrd="3" destOrd="0" presId="urn:microsoft.com/office/officeart/2005/8/layout/cycle4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50CA686-473F-4943-A977-F063F74D88C1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BFF50859-CF6F-4755-B7A0-3A8C323D1FB0}">
      <dgm:prSet phldrT="[文本]" custT="1"/>
      <dgm:spPr/>
      <dgm:t>
        <a:bodyPr/>
        <a:lstStyle/>
        <a:p>
          <a:r>
            <a:rPr lang="en-US" altLang="zh-CN" sz="2000" b="1" dirty="0" smtClean="0">
              <a:effectLst>
                <a:outerShdw blurRad="38100" dist="38100" dir="2700000" algn="tl">
                  <a:srgbClr val="C0C0C0"/>
                </a:outerShdw>
              </a:effectLst>
            </a:rPr>
            <a:t>30</a:t>
          </a:r>
          <a:r>
            <a:rPr lang="zh-CN" altLang="en-US" sz="2000" b="1" dirty="0" smtClean="0">
              <a:effectLst>
                <a:outerShdw blurRad="38100" dist="38100" dir="2700000" algn="tl">
                  <a:srgbClr val="C0C0C0"/>
                </a:outerShdw>
              </a:effectLst>
            </a:rPr>
            <a:t>秒</a:t>
          </a:r>
          <a:endParaRPr lang="en-US" altLang="zh-CN" sz="2000" b="1" dirty="0" smtClean="0">
            <a:effectLst>
              <a:outerShdw blurRad="38100" dist="38100" dir="2700000" algn="tl">
                <a:srgbClr val="C0C0C0"/>
              </a:outerShdw>
            </a:effectLst>
          </a:endParaRPr>
        </a:p>
        <a:p>
          <a:r>
            <a:rPr lang="en-US" altLang="zh-CN" sz="2000" dirty="0" smtClean="0">
              <a:effectLst>
                <a:outerShdw blurRad="38100" dist="38100" dir="2700000" algn="tl">
                  <a:srgbClr val="C0C0C0"/>
                </a:outerShdw>
              </a:effectLst>
            </a:rPr>
            <a:t> </a:t>
          </a:r>
          <a:r>
            <a:rPr lang="zh-CN" altLang="en-US" sz="2000" dirty="0" smtClean="0">
              <a:effectLst>
                <a:outerShdw blurRad="38100" dist="38100" dir="2700000" algn="tl">
                  <a:srgbClr val="C0C0C0"/>
                </a:outerShdw>
              </a:effectLst>
            </a:rPr>
            <a:t>脑电活动消失</a:t>
          </a:r>
          <a:endParaRPr lang="zh-CN" altLang="en-US" sz="2000" dirty="0"/>
        </a:p>
      </dgm:t>
    </dgm:pt>
    <dgm:pt modelId="{E33B4354-BB3F-4589-93E8-8B2B528DC332}" type="parTrans" cxnId="{3C22AEB4-CC48-4F42-835B-F45B43D3BAC8}">
      <dgm:prSet/>
      <dgm:spPr/>
      <dgm:t>
        <a:bodyPr/>
        <a:lstStyle/>
        <a:p>
          <a:endParaRPr lang="zh-CN" altLang="en-US"/>
        </a:p>
      </dgm:t>
    </dgm:pt>
    <dgm:pt modelId="{B4998C38-3AC2-4F82-95A6-A82139ECE220}" type="sibTrans" cxnId="{3C22AEB4-CC48-4F42-835B-F45B43D3BAC8}">
      <dgm:prSet/>
      <dgm:spPr/>
      <dgm:t>
        <a:bodyPr/>
        <a:lstStyle/>
        <a:p>
          <a:endParaRPr lang="zh-CN" altLang="en-US"/>
        </a:p>
      </dgm:t>
    </dgm:pt>
    <dgm:pt modelId="{F368EFA1-F2E3-41F4-AB60-C79F1517131B}">
      <dgm:prSet phldrT="[文本]" custT="1"/>
      <dgm:spPr/>
      <dgm:t>
        <a:bodyPr/>
        <a:lstStyle/>
        <a:p>
          <a:r>
            <a:rPr lang="en-US" altLang="zh-CN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</a:t>
          </a:r>
          <a:r>
            <a:rPr lang="zh-CN" alt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分钟</a:t>
          </a:r>
          <a:r>
            <a:rPr lang="zh-CN" alt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en-US" altLang="zh-CN" sz="20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r>
            <a:rPr lang="zh-CN" altLang="en-US" sz="2000" dirty="0" smtClean="0">
              <a:effectLst>
                <a:outerShdw blurRad="38100" dist="38100" dir="2700000" algn="tl">
                  <a:srgbClr val="C0C0C0"/>
                </a:outerShdw>
              </a:effectLst>
            </a:rPr>
            <a:t>脑内葡萄糖耗尽，糖无氧代停止</a:t>
          </a:r>
          <a:endParaRPr lang="zh-CN" altLang="en-US" sz="2000" dirty="0"/>
        </a:p>
      </dgm:t>
    </dgm:pt>
    <dgm:pt modelId="{A4F27333-09FC-4BD1-9376-9D7F177B4248}" type="parTrans" cxnId="{C5767B98-EFAA-4EBD-98A7-87B9CE38484C}">
      <dgm:prSet/>
      <dgm:spPr/>
      <dgm:t>
        <a:bodyPr/>
        <a:lstStyle/>
        <a:p>
          <a:endParaRPr lang="zh-CN" altLang="en-US"/>
        </a:p>
      </dgm:t>
    </dgm:pt>
    <dgm:pt modelId="{087F1E05-28C5-4532-B620-44EE1C065336}" type="sibTrans" cxnId="{C5767B98-EFAA-4EBD-98A7-87B9CE38484C}">
      <dgm:prSet/>
      <dgm:spPr/>
      <dgm:t>
        <a:bodyPr/>
        <a:lstStyle/>
        <a:p>
          <a:endParaRPr lang="zh-CN" altLang="en-US"/>
        </a:p>
      </dgm:t>
    </dgm:pt>
    <dgm:pt modelId="{DF341A76-9B3D-4DC2-9DE7-860364390C84}">
      <dgm:prSet custT="1"/>
      <dgm:spPr/>
      <dgm:t>
        <a:bodyPr/>
        <a:lstStyle/>
        <a:p>
          <a:r>
            <a:rPr lang="en-US" altLang="zh-CN" sz="2000" b="1" dirty="0" smtClean="0">
              <a:effectLst>
                <a:outerShdw blurRad="38100" dist="38100" dir="2700000" algn="tl">
                  <a:srgbClr val="C0C0C0"/>
                </a:outerShdw>
              </a:effectLst>
            </a:rPr>
            <a:t>5</a:t>
          </a:r>
          <a:r>
            <a:rPr lang="zh-CN" altLang="en-US" sz="2000" b="1" dirty="0" smtClean="0">
              <a:effectLst>
                <a:outerShdw blurRad="38100" dist="38100" dir="2700000" algn="tl">
                  <a:srgbClr val="C0C0C0"/>
                </a:outerShdw>
              </a:effectLst>
            </a:rPr>
            <a:t>分钟</a:t>
          </a:r>
          <a:endParaRPr lang="en-US" altLang="zh-CN" sz="2000" dirty="0" smtClean="0">
            <a:effectLst>
              <a:outerShdw blurRad="38100" dist="38100" dir="2700000" algn="tl">
                <a:srgbClr val="C0C0C0"/>
              </a:outerShdw>
            </a:effectLst>
          </a:endParaRPr>
        </a:p>
        <a:p>
          <a:r>
            <a:rPr lang="zh-CN" altLang="en-US" sz="2000" dirty="0" smtClean="0">
              <a:effectLst>
                <a:outerShdw blurRad="38100" dist="38100" dir="2700000" algn="tl">
                  <a:srgbClr val="C0C0C0"/>
                </a:outerShdw>
              </a:effectLst>
            </a:rPr>
            <a:t>脑内</a:t>
          </a:r>
          <a:r>
            <a:rPr lang="en-US" altLang="zh-CN" sz="2000" dirty="0" smtClean="0">
              <a:effectLst>
                <a:outerShdw blurRad="38100" dist="38100" dir="2700000" algn="tl">
                  <a:srgbClr val="C0C0C0"/>
                </a:outerShdw>
              </a:effectLst>
            </a:rPr>
            <a:t>ATP</a:t>
          </a:r>
          <a:r>
            <a:rPr lang="zh-CN" altLang="en-US" sz="2000" dirty="0" smtClean="0">
              <a:effectLst>
                <a:outerShdw blurRad="38100" dist="38100" dir="2700000" algn="tl">
                  <a:srgbClr val="C0C0C0"/>
                </a:outerShdw>
              </a:effectLst>
            </a:rPr>
            <a:t>枯竭，能量代谢完全停止</a:t>
          </a:r>
          <a:endParaRPr lang="zh-CN" altLang="en-US" sz="2000" dirty="0"/>
        </a:p>
      </dgm:t>
    </dgm:pt>
    <dgm:pt modelId="{0FE2EE68-C0C6-40D8-8E7F-D14E1FADFC84}" type="parTrans" cxnId="{F95231B6-BA28-48F5-A4AA-45B7F3A4414B}">
      <dgm:prSet/>
      <dgm:spPr/>
      <dgm:t>
        <a:bodyPr/>
        <a:lstStyle/>
        <a:p>
          <a:endParaRPr lang="zh-CN" altLang="en-US"/>
        </a:p>
      </dgm:t>
    </dgm:pt>
    <dgm:pt modelId="{D91D00C7-9877-440E-82AD-E912DB6E9901}" type="sibTrans" cxnId="{F95231B6-BA28-48F5-A4AA-45B7F3A4414B}">
      <dgm:prSet/>
      <dgm:spPr/>
      <dgm:t>
        <a:bodyPr/>
        <a:lstStyle/>
        <a:p>
          <a:endParaRPr lang="zh-CN" altLang="en-US"/>
        </a:p>
      </dgm:t>
    </dgm:pt>
    <dgm:pt modelId="{56F9C65A-C98C-46CE-919A-3C8429072CA8}">
      <dgm:prSet custT="1"/>
      <dgm:spPr/>
      <dgm:t>
        <a:bodyPr/>
        <a:lstStyle/>
        <a:p>
          <a:r>
            <a:rPr lang="en-US" altLang="zh-CN" sz="2000" b="1" dirty="0" smtClean="0">
              <a:effectLst>
                <a:outerShdw blurRad="38100" dist="38100" dir="2700000" algn="tl">
                  <a:srgbClr val="C0C0C0"/>
                </a:outerShdw>
              </a:effectLst>
            </a:rPr>
            <a:t>4-6</a:t>
          </a:r>
          <a:r>
            <a:rPr lang="zh-CN" altLang="en-US" sz="2000" b="1" dirty="0" smtClean="0">
              <a:effectLst>
                <a:outerShdw blurRad="38100" dist="38100" dir="2700000" algn="tl">
                  <a:srgbClr val="C0C0C0"/>
                </a:outerShdw>
              </a:effectLst>
            </a:rPr>
            <a:t>分钟</a:t>
          </a:r>
          <a:endParaRPr lang="en-US" altLang="zh-CN" sz="2000" dirty="0" smtClean="0">
            <a:effectLst>
              <a:outerShdw blurRad="38100" dist="38100" dir="2700000" algn="tl">
                <a:srgbClr val="C0C0C0"/>
              </a:outerShdw>
            </a:effectLst>
          </a:endParaRPr>
        </a:p>
        <a:p>
          <a:r>
            <a:rPr lang="zh-CN" altLang="en-US" sz="2000" dirty="0" smtClean="0">
              <a:effectLst>
                <a:outerShdw blurRad="38100" dist="38100" dir="2700000" algn="tl">
                  <a:srgbClr val="C0C0C0"/>
                </a:outerShdw>
              </a:effectLst>
            </a:rPr>
            <a:t>脑神经元发生不可逆病理改变</a:t>
          </a:r>
          <a:endParaRPr lang="zh-CN" altLang="en-US" sz="2000" dirty="0"/>
        </a:p>
      </dgm:t>
    </dgm:pt>
    <dgm:pt modelId="{FC1C992B-62D1-442F-822A-8473BF5536E8}" type="parTrans" cxnId="{50995B31-96B1-469B-8E83-23B370A32CE5}">
      <dgm:prSet/>
      <dgm:spPr/>
      <dgm:t>
        <a:bodyPr/>
        <a:lstStyle/>
        <a:p>
          <a:endParaRPr lang="zh-CN" altLang="en-US"/>
        </a:p>
      </dgm:t>
    </dgm:pt>
    <dgm:pt modelId="{20A78AF9-E329-4375-9D15-EC9C24ACA1FB}" type="sibTrans" cxnId="{50995B31-96B1-469B-8E83-23B370A32CE5}">
      <dgm:prSet/>
      <dgm:spPr/>
      <dgm:t>
        <a:bodyPr/>
        <a:lstStyle/>
        <a:p>
          <a:endParaRPr lang="zh-CN" altLang="en-US"/>
        </a:p>
      </dgm:t>
    </dgm:pt>
    <dgm:pt modelId="{628BFFE6-C313-47D7-B6E3-CCFDB249C667}">
      <dgm:prSet custT="1"/>
      <dgm:spPr/>
      <dgm:t>
        <a:bodyPr/>
        <a:lstStyle/>
        <a:p>
          <a:r>
            <a:rPr lang="en-US" altLang="zh-CN" sz="2000" b="1" dirty="0" smtClean="0">
              <a:effectLst>
                <a:outerShdw blurRad="38100" dist="38100" dir="2700000" algn="tl">
                  <a:srgbClr val="C0C0C0"/>
                </a:outerShdw>
              </a:effectLst>
            </a:rPr>
            <a:t>6</a:t>
          </a:r>
          <a:r>
            <a:rPr lang="zh-CN" altLang="en-US" sz="2000" b="1" dirty="0" smtClean="0">
              <a:effectLst>
                <a:outerShdw blurRad="38100" dist="38100" dir="2700000" algn="tl">
                  <a:srgbClr val="C0C0C0"/>
                </a:outerShdw>
              </a:effectLst>
            </a:rPr>
            <a:t>小时</a:t>
          </a:r>
          <a:endParaRPr lang="en-US" altLang="zh-CN" sz="2000" dirty="0" smtClean="0">
            <a:effectLst>
              <a:outerShdw blurRad="38100" dist="38100" dir="2700000" algn="tl">
                <a:srgbClr val="C0C0C0"/>
              </a:outerShdw>
            </a:effectLst>
          </a:endParaRPr>
        </a:p>
        <a:p>
          <a:r>
            <a:rPr lang="zh-CN" altLang="en-US" sz="2000" dirty="0" smtClean="0">
              <a:effectLst>
                <a:outerShdw blurRad="38100" dist="38100" dir="2700000" algn="tl">
                  <a:srgbClr val="C0C0C0"/>
                </a:outerShdw>
              </a:effectLst>
            </a:rPr>
            <a:t>脑组织均匀性溶解</a:t>
          </a:r>
          <a:endParaRPr lang="zh-CN" altLang="en-US" sz="2000" dirty="0"/>
        </a:p>
      </dgm:t>
    </dgm:pt>
    <dgm:pt modelId="{3DB2D89E-9575-4A9A-A09A-37DEE1E882B3}" type="parTrans" cxnId="{D6BC153A-A11F-458F-874F-7057DF48B63F}">
      <dgm:prSet/>
      <dgm:spPr/>
      <dgm:t>
        <a:bodyPr/>
        <a:lstStyle/>
        <a:p>
          <a:endParaRPr lang="zh-CN" altLang="en-US"/>
        </a:p>
      </dgm:t>
    </dgm:pt>
    <dgm:pt modelId="{CE1CA756-DC77-4FCB-A716-84C6B359FBA3}" type="sibTrans" cxnId="{D6BC153A-A11F-458F-874F-7057DF48B63F}">
      <dgm:prSet/>
      <dgm:spPr/>
      <dgm:t>
        <a:bodyPr/>
        <a:lstStyle/>
        <a:p>
          <a:endParaRPr lang="zh-CN" altLang="en-US"/>
        </a:p>
      </dgm:t>
    </dgm:pt>
    <dgm:pt modelId="{E4BC7823-BDD2-4DB5-831D-D2D2453984ED}" type="pres">
      <dgm:prSet presAssocID="{D50CA686-473F-4943-A977-F063F74D88C1}" presName="arrowDiagram" presStyleCnt="0">
        <dgm:presLayoutVars>
          <dgm:chMax val="5"/>
          <dgm:dir/>
          <dgm:resizeHandles val="exact"/>
        </dgm:presLayoutVars>
      </dgm:prSet>
      <dgm:spPr/>
    </dgm:pt>
    <dgm:pt modelId="{C6C3DECB-D31F-4528-BC2D-8169F7B908BE}" type="pres">
      <dgm:prSet presAssocID="{D50CA686-473F-4943-A977-F063F74D88C1}" presName="arrow" presStyleLbl="bgShp" presStyleIdx="0" presStyleCnt="1" custScaleX="112500"/>
      <dgm:spPr/>
    </dgm:pt>
    <dgm:pt modelId="{C8E36D7C-2DE8-4C0A-8C28-86A29299E0C0}" type="pres">
      <dgm:prSet presAssocID="{D50CA686-473F-4943-A977-F063F74D88C1}" presName="arrowDiagram5" presStyleCnt="0"/>
      <dgm:spPr/>
    </dgm:pt>
    <dgm:pt modelId="{E9A14365-6FF3-4A8D-9B16-DBAB7DAB6FBB}" type="pres">
      <dgm:prSet presAssocID="{BFF50859-CF6F-4755-B7A0-3A8C323D1FB0}" presName="bullet5a" presStyleLbl="node1" presStyleIdx="0" presStyleCnt="5" custLinFactY="-44367" custLinFactNeighborY="-100000"/>
      <dgm:spPr/>
    </dgm:pt>
    <dgm:pt modelId="{CCF975BC-B531-4B70-8770-BF08692DFB08}" type="pres">
      <dgm:prSet presAssocID="{BFF50859-CF6F-4755-B7A0-3A8C323D1FB0}" presName="textBox5a" presStyleLbl="revTx" presStyleIdx="0" presStyleCnt="5" custScaleX="111797" custScaleY="98625" custLinFactNeighborX="17349" custLinFactNeighborY="-1527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47F4C7F-DF83-4765-AE43-3241AD2536B4}" type="pres">
      <dgm:prSet presAssocID="{F368EFA1-F2E3-41F4-AB60-C79F1517131B}" presName="bullet5b" presStyleLbl="node1" presStyleIdx="1" presStyleCnt="5" custLinFactNeighborY="-17014"/>
      <dgm:spPr/>
    </dgm:pt>
    <dgm:pt modelId="{09919831-B8D5-4074-980B-6A3EA5B2C1B3}" type="pres">
      <dgm:prSet presAssocID="{F368EFA1-F2E3-41F4-AB60-C79F1517131B}" presName="textBox5b" presStyleLbl="revTx" presStyleIdx="1" presStyleCnt="5" custScaleX="102847" custScaleY="65285" custLinFactNeighborX="13691" custLinFactNeighborY="-1301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368E8ED-E290-4136-8EAA-3D78A641BEA9}" type="pres">
      <dgm:prSet presAssocID="{DF341A76-9B3D-4DC2-9DE7-860364390C84}" presName="bullet5c" presStyleLbl="node1" presStyleIdx="2" presStyleCnt="5"/>
      <dgm:spPr/>
    </dgm:pt>
    <dgm:pt modelId="{75AEC773-01BF-4714-A9D8-0D4490870974}" type="pres">
      <dgm:prSet presAssocID="{DF341A76-9B3D-4DC2-9DE7-860364390C84}" presName="textBox5c" presStyleLbl="revTx" presStyleIdx="2" presStyleCnt="5" custScaleX="102355" custScaleY="48819" custLinFactNeighborX="14037" custLinFactNeighborY="-1941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4A56239-4969-483D-89E2-A44D56857DDF}" type="pres">
      <dgm:prSet presAssocID="{56F9C65A-C98C-46CE-919A-3C8429072CA8}" presName="bullet5d" presStyleLbl="node1" presStyleIdx="3" presStyleCnt="5"/>
      <dgm:spPr/>
    </dgm:pt>
    <dgm:pt modelId="{3C5A5EF2-0092-4FF0-9B3A-9D4FD49FEC4C}" type="pres">
      <dgm:prSet presAssocID="{56F9C65A-C98C-46CE-919A-3C8429072CA8}" presName="textBox5d" presStyleLbl="revTx" presStyleIdx="3" presStyleCnt="5" custScaleX="95455" custScaleY="46540" custLinFactNeighborX="10228" custLinFactNeighborY="-1899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9BE6ED6-563E-45AB-B0AF-752A990BD4F6}" type="pres">
      <dgm:prSet presAssocID="{628BFFE6-C313-47D7-B6E3-CCFDB249C667}" presName="bullet5e" presStyleLbl="node1" presStyleIdx="4" presStyleCnt="5"/>
      <dgm:spPr/>
    </dgm:pt>
    <dgm:pt modelId="{E60F73B1-9496-4206-8050-E2710497A6BD}" type="pres">
      <dgm:prSet presAssocID="{628BFFE6-C313-47D7-B6E3-CCFDB249C667}" presName="textBox5e" presStyleLbl="revTx" presStyleIdx="4" presStyleCnt="5" custScaleX="104546" custScaleY="45652" custLinFactNeighborX="5682" custLinFactNeighborY="-1857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D6BC153A-A11F-458F-874F-7057DF48B63F}" srcId="{D50CA686-473F-4943-A977-F063F74D88C1}" destId="{628BFFE6-C313-47D7-B6E3-CCFDB249C667}" srcOrd="4" destOrd="0" parTransId="{3DB2D89E-9575-4A9A-A09A-37DEE1E882B3}" sibTransId="{CE1CA756-DC77-4FCB-A716-84C6B359FBA3}"/>
    <dgm:cxn modelId="{C5767B98-EFAA-4EBD-98A7-87B9CE38484C}" srcId="{D50CA686-473F-4943-A977-F063F74D88C1}" destId="{F368EFA1-F2E3-41F4-AB60-C79F1517131B}" srcOrd="1" destOrd="0" parTransId="{A4F27333-09FC-4BD1-9376-9D7F177B4248}" sibTransId="{087F1E05-28C5-4532-B620-44EE1C065336}"/>
    <dgm:cxn modelId="{E475E166-E908-47D2-B71E-272D9AF557EE}" type="presOf" srcId="{D50CA686-473F-4943-A977-F063F74D88C1}" destId="{E4BC7823-BDD2-4DB5-831D-D2D2453984ED}" srcOrd="0" destOrd="0" presId="urn:microsoft.com/office/officeart/2005/8/layout/arrow2"/>
    <dgm:cxn modelId="{792E92EA-8D51-435F-9585-9EF15DB1ACF2}" type="presOf" srcId="{DF341A76-9B3D-4DC2-9DE7-860364390C84}" destId="{75AEC773-01BF-4714-A9D8-0D4490870974}" srcOrd="0" destOrd="0" presId="urn:microsoft.com/office/officeart/2005/8/layout/arrow2"/>
    <dgm:cxn modelId="{3C22AEB4-CC48-4F42-835B-F45B43D3BAC8}" srcId="{D50CA686-473F-4943-A977-F063F74D88C1}" destId="{BFF50859-CF6F-4755-B7A0-3A8C323D1FB0}" srcOrd="0" destOrd="0" parTransId="{E33B4354-BB3F-4589-93E8-8B2B528DC332}" sibTransId="{B4998C38-3AC2-4F82-95A6-A82139ECE220}"/>
    <dgm:cxn modelId="{AD40D690-57BF-4808-92D0-FF0948F9C9E4}" type="presOf" srcId="{F368EFA1-F2E3-41F4-AB60-C79F1517131B}" destId="{09919831-B8D5-4074-980B-6A3EA5B2C1B3}" srcOrd="0" destOrd="0" presId="urn:microsoft.com/office/officeart/2005/8/layout/arrow2"/>
    <dgm:cxn modelId="{47CE56D4-34BA-473C-9481-909BA105F252}" type="presOf" srcId="{BFF50859-CF6F-4755-B7A0-3A8C323D1FB0}" destId="{CCF975BC-B531-4B70-8770-BF08692DFB08}" srcOrd="0" destOrd="0" presId="urn:microsoft.com/office/officeart/2005/8/layout/arrow2"/>
    <dgm:cxn modelId="{1C8C062E-6BCC-48B1-A4C0-6D1ED2D678E9}" type="presOf" srcId="{628BFFE6-C313-47D7-B6E3-CCFDB249C667}" destId="{E60F73B1-9496-4206-8050-E2710497A6BD}" srcOrd="0" destOrd="0" presId="urn:microsoft.com/office/officeart/2005/8/layout/arrow2"/>
    <dgm:cxn modelId="{F95231B6-BA28-48F5-A4AA-45B7F3A4414B}" srcId="{D50CA686-473F-4943-A977-F063F74D88C1}" destId="{DF341A76-9B3D-4DC2-9DE7-860364390C84}" srcOrd="2" destOrd="0" parTransId="{0FE2EE68-C0C6-40D8-8E7F-D14E1FADFC84}" sibTransId="{D91D00C7-9877-440E-82AD-E912DB6E9901}"/>
    <dgm:cxn modelId="{F9DC7518-0C59-401A-B5E6-95DFB42C4547}" type="presOf" srcId="{56F9C65A-C98C-46CE-919A-3C8429072CA8}" destId="{3C5A5EF2-0092-4FF0-9B3A-9D4FD49FEC4C}" srcOrd="0" destOrd="0" presId="urn:microsoft.com/office/officeart/2005/8/layout/arrow2"/>
    <dgm:cxn modelId="{50995B31-96B1-469B-8E83-23B370A32CE5}" srcId="{D50CA686-473F-4943-A977-F063F74D88C1}" destId="{56F9C65A-C98C-46CE-919A-3C8429072CA8}" srcOrd="3" destOrd="0" parTransId="{FC1C992B-62D1-442F-822A-8473BF5536E8}" sibTransId="{20A78AF9-E329-4375-9D15-EC9C24ACA1FB}"/>
    <dgm:cxn modelId="{41F7CE01-A791-40A6-985D-1FE69940B34E}" type="presParOf" srcId="{E4BC7823-BDD2-4DB5-831D-D2D2453984ED}" destId="{C6C3DECB-D31F-4528-BC2D-8169F7B908BE}" srcOrd="0" destOrd="0" presId="urn:microsoft.com/office/officeart/2005/8/layout/arrow2"/>
    <dgm:cxn modelId="{9D7E3014-E0B8-4FA6-9524-16FC5D4F00F1}" type="presParOf" srcId="{E4BC7823-BDD2-4DB5-831D-D2D2453984ED}" destId="{C8E36D7C-2DE8-4C0A-8C28-86A29299E0C0}" srcOrd="1" destOrd="0" presId="urn:microsoft.com/office/officeart/2005/8/layout/arrow2"/>
    <dgm:cxn modelId="{8AF16069-BA51-4213-A920-D3DDF9F46A04}" type="presParOf" srcId="{C8E36D7C-2DE8-4C0A-8C28-86A29299E0C0}" destId="{E9A14365-6FF3-4A8D-9B16-DBAB7DAB6FBB}" srcOrd="0" destOrd="0" presId="urn:microsoft.com/office/officeart/2005/8/layout/arrow2"/>
    <dgm:cxn modelId="{4BDA556F-98AC-4A08-A97F-125782497309}" type="presParOf" srcId="{C8E36D7C-2DE8-4C0A-8C28-86A29299E0C0}" destId="{CCF975BC-B531-4B70-8770-BF08692DFB08}" srcOrd="1" destOrd="0" presId="urn:microsoft.com/office/officeart/2005/8/layout/arrow2"/>
    <dgm:cxn modelId="{4093ED36-57A7-4481-BA2F-E836C0C70CCB}" type="presParOf" srcId="{C8E36D7C-2DE8-4C0A-8C28-86A29299E0C0}" destId="{647F4C7F-DF83-4765-AE43-3241AD2536B4}" srcOrd="2" destOrd="0" presId="urn:microsoft.com/office/officeart/2005/8/layout/arrow2"/>
    <dgm:cxn modelId="{A56EB2DD-6A75-4F2A-BB52-B00206B52D95}" type="presParOf" srcId="{C8E36D7C-2DE8-4C0A-8C28-86A29299E0C0}" destId="{09919831-B8D5-4074-980B-6A3EA5B2C1B3}" srcOrd="3" destOrd="0" presId="urn:microsoft.com/office/officeart/2005/8/layout/arrow2"/>
    <dgm:cxn modelId="{2954E466-534A-45C6-BA71-EF8A69BA66A5}" type="presParOf" srcId="{C8E36D7C-2DE8-4C0A-8C28-86A29299E0C0}" destId="{D368E8ED-E290-4136-8EAA-3D78A641BEA9}" srcOrd="4" destOrd="0" presId="urn:microsoft.com/office/officeart/2005/8/layout/arrow2"/>
    <dgm:cxn modelId="{8C19E6E0-610D-47EE-B13F-4AAD21AA2BDC}" type="presParOf" srcId="{C8E36D7C-2DE8-4C0A-8C28-86A29299E0C0}" destId="{75AEC773-01BF-4714-A9D8-0D4490870974}" srcOrd="5" destOrd="0" presId="urn:microsoft.com/office/officeart/2005/8/layout/arrow2"/>
    <dgm:cxn modelId="{969604C5-1A76-480F-9FF7-D0B36957470B}" type="presParOf" srcId="{C8E36D7C-2DE8-4C0A-8C28-86A29299E0C0}" destId="{74A56239-4969-483D-89E2-A44D56857DDF}" srcOrd="6" destOrd="0" presId="urn:microsoft.com/office/officeart/2005/8/layout/arrow2"/>
    <dgm:cxn modelId="{133DD9C6-BDB7-412B-B615-41332B5368DF}" type="presParOf" srcId="{C8E36D7C-2DE8-4C0A-8C28-86A29299E0C0}" destId="{3C5A5EF2-0092-4FF0-9B3A-9D4FD49FEC4C}" srcOrd="7" destOrd="0" presId="urn:microsoft.com/office/officeart/2005/8/layout/arrow2"/>
    <dgm:cxn modelId="{F262F55B-44CA-46AE-8D1B-9EB1D276EEC1}" type="presParOf" srcId="{C8E36D7C-2DE8-4C0A-8C28-86A29299E0C0}" destId="{B9BE6ED6-563E-45AB-B0AF-752A990BD4F6}" srcOrd="8" destOrd="0" presId="urn:microsoft.com/office/officeart/2005/8/layout/arrow2"/>
    <dgm:cxn modelId="{3D4AC44A-8E37-4E94-BF66-24A44E9235A8}" type="presParOf" srcId="{C8E36D7C-2DE8-4C0A-8C28-86A29299E0C0}" destId="{E60F73B1-9496-4206-8050-E2710497A6BD}" srcOrd="9" destOrd="0" presId="urn:microsoft.com/office/officeart/2005/8/layout/arrow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宋体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宋体" charset="-122"/>
              </a:defRPr>
            </a:lvl1pPr>
          </a:lstStyle>
          <a:p>
            <a:pPr>
              <a:defRPr/>
            </a:pPr>
            <a:fld id="{F9534E77-551A-4A1E-98A9-D1A09521CEEF}" type="datetimeFigureOut">
              <a:rPr lang="zh-CN" altLang="en-US"/>
              <a:pPr>
                <a:defRPr/>
              </a:pPr>
              <a:t>2015-8-11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宋体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宋体" charset="-122"/>
              </a:defRPr>
            </a:lvl1pPr>
          </a:lstStyle>
          <a:p>
            <a:pPr>
              <a:defRPr/>
            </a:pPr>
            <a:fld id="{05F1350E-0A1C-4A5B-920A-1FCD4881614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430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0C7BA58-D094-4768-A2C0-066CA4EFDC00}" type="slidenum">
              <a:rPr lang="zh-CN" altLang="en-US" smtClean="0">
                <a:ea typeface="宋体" pitchFamily="2" charset="-122"/>
              </a:rPr>
              <a:pPr/>
              <a:t>1</a:t>
            </a:fld>
            <a:endParaRPr lang="zh-CN" altLang="en-US" smtClean="0"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40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F0A2A49-C006-4A4B-B038-D0328EF137BD}" type="slidenum">
              <a:rPr lang="zh-CN" altLang="en-US" smtClean="0">
                <a:ea typeface="宋体" pitchFamily="2" charset="-122"/>
              </a:rPr>
              <a:pPr/>
              <a:t>23</a:t>
            </a:fld>
            <a:endParaRPr lang="en-US" altLang="zh-CN" smtClean="0"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456F5FB-500C-47EF-8A2F-844F60BE244E}" type="slidenum">
              <a:rPr lang="en-US" altLang="zh-CN" smtClean="0">
                <a:ea typeface="宋体" pitchFamily="2" charset="-122"/>
              </a:rPr>
              <a:pPr/>
              <a:t>36</a:t>
            </a:fld>
            <a:endParaRPr lang="en-US" altLang="zh-CN" smtClean="0">
              <a:ea typeface="宋体" pitchFamily="2" charset="-122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9"/>
          <p:cNvPicPr>
            <a:picLocks noChangeAspect="1"/>
          </p:cNvPicPr>
          <p:nvPr/>
        </p:nvPicPr>
        <p:blipFill>
          <a:blip r:embed="rId2"/>
          <a:srcRect l="12341" t="1706" r="3841" b="178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直角三角形 4"/>
          <p:cNvSpPr/>
          <p:nvPr/>
        </p:nvSpPr>
        <p:spPr>
          <a:xfrm flipV="1">
            <a:off x="0" y="0"/>
            <a:ext cx="1143000" cy="652463"/>
          </a:xfrm>
          <a:prstGeom prst="rtTriangle">
            <a:avLst/>
          </a:prstGeom>
          <a:solidFill>
            <a:srgbClr val="FF434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/>
          </a:p>
        </p:txBody>
      </p:sp>
      <p:sp>
        <p:nvSpPr>
          <p:cNvPr id="6" name="直角三角形 5"/>
          <p:cNvSpPr/>
          <p:nvPr/>
        </p:nvSpPr>
        <p:spPr>
          <a:xfrm rot="10800000" flipV="1">
            <a:off x="8001000" y="6205538"/>
            <a:ext cx="1143000" cy="652462"/>
          </a:xfrm>
          <a:prstGeom prst="rtTriangle">
            <a:avLst/>
          </a:prstGeom>
          <a:solidFill>
            <a:srgbClr val="FF434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/>
          </a:p>
        </p:txBody>
      </p:sp>
      <p:cxnSp>
        <p:nvCxnSpPr>
          <p:cNvPr id="8" name="直接连接符 7"/>
          <p:cNvCxnSpPr/>
          <p:nvPr/>
        </p:nvCxnSpPr>
        <p:spPr>
          <a:xfrm flipV="1">
            <a:off x="0" y="0"/>
            <a:ext cx="1452563" cy="915988"/>
          </a:xfrm>
          <a:prstGeom prst="line">
            <a:avLst/>
          </a:prstGeom>
          <a:ln w="66675">
            <a:solidFill>
              <a:srgbClr val="FF4343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V="1">
            <a:off x="7600950" y="5883275"/>
            <a:ext cx="1543050" cy="973138"/>
          </a:xfrm>
          <a:prstGeom prst="line">
            <a:avLst/>
          </a:prstGeom>
          <a:ln w="66675">
            <a:solidFill>
              <a:srgbClr val="FF4343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17"/>
          <p:cNvPicPr>
            <a:picLocks noChangeAspect="1"/>
          </p:cNvPicPr>
          <p:nvPr/>
        </p:nvPicPr>
        <p:blipFill>
          <a:blip r:embed="rId3"/>
          <a:srcRect l="21179" t="19666" r="19360" b="35358"/>
          <a:stretch>
            <a:fillRect/>
          </a:stretch>
        </p:blipFill>
        <p:spPr bwMode="auto">
          <a:xfrm>
            <a:off x="3200400" y="1587500"/>
            <a:ext cx="2544763" cy="153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KSO_CT2"/>
          <p:cNvSpPr>
            <a:spLocks noGrp="1"/>
          </p:cNvSpPr>
          <p:nvPr>
            <p:ph type="subTitle" idx="1"/>
          </p:nvPr>
        </p:nvSpPr>
        <p:spPr>
          <a:xfrm>
            <a:off x="1114424" y="4093780"/>
            <a:ext cx="6638925" cy="470607"/>
          </a:xfrm>
          <a:noFill/>
        </p:spPr>
        <p:txBody>
          <a:bodyPr>
            <a:noAutofit/>
          </a:bodyPr>
          <a:lstStyle>
            <a:lvl1pPr marL="0" indent="0" algn="ctr">
              <a:buNone/>
              <a:defRPr sz="1800" b="0">
                <a:solidFill>
                  <a:schemeClr val="bg1"/>
                </a:solidFill>
                <a:effectLst/>
                <a:latin typeface="+mn-ea"/>
                <a:ea typeface="+mn-ea"/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 dirty="0" smtClean="0"/>
          </a:p>
        </p:txBody>
      </p:sp>
      <p:sp>
        <p:nvSpPr>
          <p:cNvPr id="7" name="KSO_CT1"/>
          <p:cNvSpPr>
            <a:spLocks noGrp="1"/>
          </p:cNvSpPr>
          <p:nvPr>
            <p:ph type="title"/>
          </p:nvPr>
        </p:nvSpPr>
        <p:spPr>
          <a:xfrm>
            <a:off x="1114425" y="3302000"/>
            <a:ext cx="6638925" cy="800401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 sz="3200" b="1" kern="1000" baseline="0">
                <a:solidFill>
                  <a:schemeClr val="bg1"/>
                </a:solidFill>
                <a:effectLst/>
                <a:latin typeface="+mj-ea"/>
                <a:ea typeface="+mj-ea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2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3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DE5E4-3D13-4716-97A8-27F22D286C2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364DE-1401-4E8A-8ADA-61607212EC8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 orient="vert"/>
          </p:nvPr>
        </p:nvSpPr>
        <p:spPr>
          <a:xfrm>
            <a:off x="7628469" y="365125"/>
            <a:ext cx="886883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>
          <a:xfrm>
            <a:off x="1585383" y="365125"/>
            <a:ext cx="5949952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16D8AB-AFA4-4F69-94D6-37C182C9AF0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400800" cy="12192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2438400" y="1600200"/>
            <a:ext cx="3124200" cy="4495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715000" y="1600200"/>
            <a:ext cx="3124200" cy="4495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152400" y="6248400"/>
            <a:ext cx="1901825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934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69C0DD-57C6-4211-AA61-32513E0A8F9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sz="1800"/>
            </a:lvl2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82865C-D2EB-4F30-9B34-245093C46A0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1574008" y="2108203"/>
            <a:ext cx="5995988" cy="1235075"/>
          </a:xfrm>
        </p:spPr>
        <p:txBody>
          <a:bodyPr anchor="b">
            <a:normAutofit/>
          </a:bodyPr>
          <a:lstStyle>
            <a:lvl1pPr algn="ctr">
              <a:defRPr sz="2025">
                <a:solidFill>
                  <a:schemeClr val="tx2"/>
                </a:solidFill>
                <a:effectLst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3038171" y="3400425"/>
            <a:ext cx="3067663" cy="357478"/>
          </a:xfrm>
          <a:prstGeom prst="roundRect">
            <a:avLst>
              <a:gd name="adj" fmla="val 50000"/>
            </a:avLst>
          </a:prstGeom>
          <a:solidFill>
            <a:schemeClr val="tx2">
              <a:lumMod val="40000"/>
              <a:lumOff val="6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944412-6042-454F-82C8-C6FC5D10C85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1049867" y="1244603"/>
            <a:ext cx="3810000" cy="49323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4889501" y="1244603"/>
            <a:ext cx="3820587" cy="49323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A7495-7C0D-485E-B5F5-AAE7308A1FF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727199" y="118532"/>
            <a:ext cx="6984076" cy="71702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78" y="1376362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1013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824578" y="2200274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885" y="1376362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1013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KSO_BC2"/>
          <p:cNvSpPr>
            <a:spLocks noGrp="1"/>
          </p:cNvSpPr>
          <p:nvPr>
            <p:ph sz="quarter" idx="4"/>
          </p:nvPr>
        </p:nvSpPr>
        <p:spPr>
          <a:xfrm>
            <a:off x="4823885" y="2200274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7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58E3D-1A98-414A-B923-2B734C80D74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F97C4-5B37-421E-B69C-150F71A8458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1F1A45-44BE-4F27-9589-1775E58BBA2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858444" y="533402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4115992" y="1063632"/>
            <a:ext cx="4629150" cy="4873625"/>
          </a:xfrm>
        </p:spPr>
        <p:txBody>
          <a:bodyPr>
            <a:normAutofit/>
          </a:bodyPr>
          <a:lstStyle>
            <a:lvl1pPr>
              <a:defRPr sz="1125"/>
            </a:lvl1pPr>
            <a:lvl2pPr>
              <a:defRPr sz="1013"/>
            </a:lvl2pPr>
            <a:lvl3pPr>
              <a:defRPr sz="900"/>
            </a:lvl3pPr>
            <a:lvl4pPr>
              <a:defRPr sz="788"/>
            </a:lvl4pPr>
            <a:lvl5pPr>
              <a:defRPr sz="788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858444" y="2133602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123CC-BD1D-4004-9504-E5349AEFBD6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934644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 noChangeAspect="1"/>
          </p:cNvSpPr>
          <p:nvPr>
            <p:ph type="pic" idx="1"/>
          </p:nvPr>
        </p:nvSpPr>
        <p:spPr>
          <a:xfrm>
            <a:off x="4082125" y="987430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en-US" altLang="en-US" noProof="0" dirty="0"/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934644" y="2057400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0F83D-5607-440C-87C6-821D0004CE7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0"/>
          <p:cNvPicPr>
            <a:picLocks noChangeAspect="1"/>
          </p:cNvPicPr>
          <p:nvPr/>
        </p:nvPicPr>
        <p:blipFill>
          <a:blip r:embed="rId14"/>
          <a:srcRect t="3703" b="79395"/>
          <a:stretch>
            <a:fillRect/>
          </a:stretch>
        </p:blipFill>
        <p:spPr bwMode="auto">
          <a:xfrm>
            <a:off x="0" y="0"/>
            <a:ext cx="9144000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矩形 10"/>
          <p:cNvSpPr/>
          <p:nvPr/>
        </p:nvSpPr>
        <p:spPr>
          <a:xfrm>
            <a:off x="0" y="6510338"/>
            <a:ext cx="9144000" cy="360362"/>
          </a:xfrm>
          <a:custGeom>
            <a:avLst/>
            <a:gdLst>
              <a:gd name="connsiteX0" fmla="*/ 0 w 10363200"/>
              <a:gd name="connsiteY0" fmla="*/ 0 h 540327"/>
              <a:gd name="connsiteX1" fmla="*/ 10363200 w 10363200"/>
              <a:gd name="connsiteY1" fmla="*/ 0 h 540327"/>
              <a:gd name="connsiteX2" fmla="*/ 10363200 w 10363200"/>
              <a:gd name="connsiteY2" fmla="*/ 540327 h 540327"/>
              <a:gd name="connsiteX3" fmla="*/ 0 w 10363200"/>
              <a:gd name="connsiteY3" fmla="*/ 540327 h 540327"/>
              <a:gd name="connsiteX4" fmla="*/ 0 w 10363200"/>
              <a:gd name="connsiteY4" fmla="*/ 0 h 540327"/>
              <a:gd name="connsiteX0" fmla="*/ 845128 w 11208328"/>
              <a:gd name="connsiteY0" fmla="*/ 0 h 554181"/>
              <a:gd name="connsiteX1" fmla="*/ 11208328 w 11208328"/>
              <a:gd name="connsiteY1" fmla="*/ 0 h 554181"/>
              <a:gd name="connsiteX2" fmla="*/ 11208328 w 11208328"/>
              <a:gd name="connsiteY2" fmla="*/ 540327 h 554181"/>
              <a:gd name="connsiteX3" fmla="*/ 0 w 11208328"/>
              <a:gd name="connsiteY3" fmla="*/ 554181 h 554181"/>
              <a:gd name="connsiteX4" fmla="*/ 845128 w 11208328"/>
              <a:gd name="connsiteY4" fmla="*/ 0 h 554181"/>
              <a:gd name="connsiteX0" fmla="*/ 845128 w 12316692"/>
              <a:gd name="connsiteY0" fmla="*/ 0 h 581891"/>
              <a:gd name="connsiteX1" fmla="*/ 11208328 w 12316692"/>
              <a:gd name="connsiteY1" fmla="*/ 0 h 581891"/>
              <a:gd name="connsiteX2" fmla="*/ 12316692 w 12316692"/>
              <a:gd name="connsiteY2" fmla="*/ 581891 h 581891"/>
              <a:gd name="connsiteX3" fmla="*/ 0 w 12316692"/>
              <a:gd name="connsiteY3" fmla="*/ 554181 h 581891"/>
              <a:gd name="connsiteX4" fmla="*/ 845128 w 12316692"/>
              <a:gd name="connsiteY4" fmla="*/ 0 h 581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16692" h="581891">
                <a:moveTo>
                  <a:pt x="845128" y="0"/>
                </a:moveTo>
                <a:lnTo>
                  <a:pt x="11208328" y="0"/>
                </a:lnTo>
                <a:lnTo>
                  <a:pt x="12316692" y="581891"/>
                </a:lnTo>
                <a:lnTo>
                  <a:pt x="0" y="554181"/>
                </a:lnTo>
                <a:lnTo>
                  <a:pt x="845128" y="0"/>
                </a:lnTo>
                <a:close/>
              </a:path>
            </a:pathLst>
          </a:custGeom>
          <a:solidFill>
            <a:srgbClr val="FF43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/>
          </a:p>
        </p:txBody>
      </p: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628650" y="64960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4960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64960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7770E11-50B8-4952-8F4B-0A720672AA2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3079" name="KSO_BT1"/>
          <p:cNvSpPr>
            <a:spLocks noGrp="1"/>
          </p:cNvSpPr>
          <p:nvPr>
            <p:ph type="title"/>
          </p:nvPr>
        </p:nvSpPr>
        <p:spPr bwMode="auto">
          <a:xfrm>
            <a:off x="447675" y="276225"/>
            <a:ext cx="8215313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en-US" smtClean="0"/>
          </a:p>
        </p:txBody>
      </p:sp>
      <p:sp>
        <p:nvSpPr>
          <p:cNvPr id="3080" name="KSO_BC1"/>
          <p:cNvSpPr>
            <a:spLocks noGrp="1"/>
          </p:cNvSpPr>
          <p:nvPr>
            <p:ph type="body" idx="1"/>
          </p:nvPr>
        </p:nvSpPr>
        <p:spPr bwMode="auto">
          <a:xfrm>
            <a:off x="447675" y="1289050"/>
            <a:ext cx="8215313" cy="510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cxnSp>
        <p:nvCxnSpPr>
          <p:cNvPr id="15" name="直接连接符 14"/>
          <p:cNvCxnSpPr/>
          <p:nvPr/>
        </p:nvCxnSpPr>
        <p:spPr>
          <a:xfrm>
            <a:off x="0" y="1123950"/>
            <a:ext cx="9144000" cy="0"/>
          </a:xfrm>
          <a:prstGeom prst="line">
            <a:avLst/>
          </a:prstGeom>
          <a:ln w="66675">
            <a:solidFill>
              <a:srgbClr val="FF4343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9" r:id="rId7"/>
    <p:sldLayoutId id="2147483884" r:id="rId8"/>
    <p:sldLayoutId id="2147483885" r:id="rId9"/>
    <p:sldLayoutId id="2147483886" r:id="rId10"/>
    <p:sldLayoutId id="2147483887" r:id="rId11"/>
    <p:sldLayoutId id="2147483890" r:id="rId12"/>
  </p:sldLayoutIdLst>
  <p:txStyles>
    <p:titleStyle>
      <a:lvl1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bg1"/>
          </a:solidFill>
          <a:latin typeface="+mj-ea"/>
          <a:ea typeface="+mj-ea"/>
          <a:cs typeface="+mj-cs"/>
        </a:defRPr>
      </a:lvl1pPr>
      <a:lvl2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隶书" pitchFamily="49" charset="-122"/>
          <a:ea typeface="隶书" pitchFamily="49" charset="-122"/>
        </a:defRPr>
      </a:lvl2pPr>
      <a:lvl3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隶书" pitchFamily="49" charset="-122"/>
          <a:ea typeface="隶书" pitchFamily="49" charset="-122"/>
        </a:defRPr>
      </a:lvl3pPr>
      <a:lvl4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隶书" pitchFamily="49" charset="-122"/>
          <a:ea typeface="隶书" pitchFamily="49" charset="-122"/>
        </a:defRPr>
      </a:lvl4pPr>
      <a:lvl5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隶书" pitchFamily="49" charset="-122"/>
          <a:ea typeface="隶书" pitchFamily="49" charset="-122"/>
        </a:defRPr>
      </a:lvl5pPr>
      <a:lvl6pPr marL="4572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隶书" pitchFamily="49" charset="-122"/>
          <a:ea typeface="隶书" pitchFamily="49" charset="-122"/>
        </a:defRPr>
      </a:lvl6pPr>
      <a:lvl7pPr marL="9144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隶书" pitchFamily="49" charset="-122"/>
          <a:ea typeface="隶书" pitchFamily="49" charset="-122"/>
        </a:defRPr>
      </a:lvl7pPr>
      <a:lvl8pPr marL="13716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隶书" pitchFamily="49" charset="-122"/>
          <a:ea typeface="隶书" pitchFamily="49" charset="-122"/>
        </a:defRPr>
      </a:lvl8pPr>
      <a:lvl9pPr marL="18288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隶书" pitchFamily="49" charset="-122"/>
          <a:ea typeface="隶书" pitchFamily="49" charset="-122"/>
        </a:defRPr>
      </a:lvl9pPr>
    </p:titleStyle>
    <p:bodyStyle>
      <a:lvl1pPr marL="271463" indent="-271463" algn="just" defTabSz="514350" rtl="0" eaLnBrk="0" fontAlgn="base" hangingPunct="0">
        <a:lnSpc>
          <a:spcPct val="110000"/>
        </a:lnSpc>
        <a:spcBef>
          <a:spcPts val="900"/>
        </a:spcBef>
        <a:spcAft>
          <a:spcPct val="0"/>
        </a:spcAft>
        <a:buClr>
          <a:schemeClr val="accent1"/>
        </a:buClr>
        <a:buSzPct val="60000"/>
        <a:buFont typeface="Wingdings 3" pitchFamily="18" charset="2"/>
        <a:buChar char="p"/>
        <a:defRPr lang="zh-CN" altLang="en-US" sz="2400" kern="1200" dirty="0">
          <a:solidFill>
            <a:srgbClr val="376092"/>
          </a:solidFill>
          <a:latin typeface="+mn-ea"/>
          <a:ea typeface="+mn-ea"/>
          <a:cs typeface="+mn-cs"/>
        </a:defRPr>
      </a:lvl1pPr>
      <a:lvl2pPr marL="271463" indent="-271463" algn="just" defTabSz="514350" rtl="0" eaLnBrk="0" fontAlgn="base" hangingPunct="0">
        <a:lnSpc>
          <a:spcPct val="120000"/>
        </a:lnSpc>
        <a:spcBef>
          <a:spcPct val="0"/>
        </a:spcBef>
        <a:spcAft>
          <a:spcPts val="900"/>
        </a:spcAft>
        <a:buClr>
          <a:srgbClr val="D99694"/>
        </a:buClr>
        <a:buFont typeface="幼圆" pitchFamily="49" charset="-122"/>
        <a:buChar char=" "/>
        <a:defRPr sz="2800" kern="1200">
          <a:solidFill>
            <a:schemeClr val="tx1"/>
          </a:solidFill>
          <a:latin typeface="+mn-ea"/>
          <a:ea typeface="+mn-ea"/>
          <a:cs typeface="+mn-cs"/>
        </a:defRPr>
      </a:lvl2pPr>
      <a:lvl3pPr marL="642938" indent="-128588" algn="l" defTabSz="514350" rtl="0" eaLnBrk="0" fontAlgn="base" hangingPunct="0">
        <a:lnSpc>
          <a:spcPct val="90000"/>
        </a:lnSpc>
        <a:spcBef>
          <a:spcPts val="275"/>
        </a:spcBef>
        <a:spcAft>
          <a:spcPct val="0"/>
        </a:spcAft>
        <a:buFont typeface="Arial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0" fontAlgn="base" hangingPunct="0">
        <a:lnSpc>
          <a:spcPct val="90000"/>
        </a:lnSpc>
        <a:spcBef>
          <a:spcPts val="275"/>
        </a:spcBef>
        <a:spcAft>
          <a:spcPct val="0"/>
        </a:spcAft>
        <a:buFont typeface="Arial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0" fontAlgn="base" hangingPunct="0">
        <a:lnSpc>
          <a:spcPct val="90000"/>
        </a:lnSpc>
        <a:spcBef>
          <a:spcPts val="275"/>
        </a:spcBef>
        <a:spcAft>
          <a:spcPct val="0"/>
        </a:spcAft>
        <a:buFont typeface="Arial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wmf"/><Relationship Id="rId5" Type="http://schemas.openxmlformats.org/officeDocument/2006/relationships/image" Target="../media/image10.jpeg"/><Relationship Id="rId4" Type="http://schemas.openxmlformats.org/officeDocument/2006/relationships/hyperlink" Target="http://image.baidu.com/i?ct=503316480&amp;z=0&amp;tn=baiduimagedetail&amp;word=%D0%C4%B7%CE%B8%B4%CB%D5%CA%F5%CC%E5%CE%BB&amp;in=4866&amp;cl=2&amp;lm=-1&amp;pn=22&amp;rn=1&amp;di=40648648065&amp;ln=1&amp;fr=&amp;ic=0&amp;s=0&amp;se=1&amp;sme=0&amp;tab=&amp;width=&amp;height=&amp;face=0&amp;fb=0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image.baidu.com/i?ct=503316480&amp;z=0&amp;tn=baiduimagedetail&amp;word=%D0%C4%B7%CE%B8%B4%CB%D5%CA%F5%CC%E5%CE%BB&amp;in=11245&amp;cl=2&amp;lm=-1&amp;pn=2&amp;rn=1&amp;di=8749424820&amp;ln=1&amp;fr=&amp;ic=0&amp;s=0&amp;se=1&amp;sme=0&amp;tab=&amp;width=&amp;height=&amp;face=0&amp;fb=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hyperlink" Target="http://image.baidu.com/i?ct=503316480&amp;z=0&amp;tn=baiduimagedetail&amp;word=%D0%C4%B7%CE%B8%B4%CB%D5%CA%F5%CC%E5%CE%BB&amp;in=7994&amp;cl=2&amp;lm=-1&amp;pn=125&amp;rn=1&amp;di=25797632370&amp;ln=1&amp;fr=&amp;ic=0&amp;s=0&amp;se=1&amp;sme=0&amp;tab=&amp;width=&amp;height=&amp;face=0&amp;fb=0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.baidu.com/i?ct=503316480&amp;z=0&amp;tn=baiduimagedetail&amp;word=%D0%C4%B7%CE%B8%B4%CB%D5%CA%F5%CC%E5%CE%BB&amp;in=22112&amp;cl=2&amp;lm=-1&amp;pn=105&amp;rn=1&amp;di=11062582140&amp;ln=1&amp;fr=&amp;ic=0&amp;s=0&amp;se=1&amp;sme=0&amp;tab=&amp;width=&amp;height=&amp;face=0&amp;fb=0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image.baidu.com/i?ct=503316480&amp;z=0&amp;tn=baiduimagedetail&amp;word=%D0%C4%D4%E0&amp;in=21570&amp;cl=&amp;lm=-1&amp;pn=1&amp;rn=1&amp;di=989451225&amp;ln=1&amp;fr=&amp;ic=0&amp;s=&amp;se=&amp;sme=0&amp;tab=&amp;width=&amp;height=&amp;face=0&amp;fb=0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image.baidu.com/i?ct=503316480&amp;z=0&amp;tn=baiduimagedetail&amp;word=%CB%AB%CA%D6%C0%AD%F2%A2%B7%A8&amp;in=20359&amp;cl=2&amp;lm=-1&amp;pn=0&amp;rn=1&amp;di=28475102880&amp;ln=1&amp;fr=&amp;ic=0&amp;s=0&amp;se=1&amp;sme=0&amp;tab=&amp;width=&amp;height=&amp;face=0&amp;fb=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.baidu.com/i?ct=503316480&amp;z=0&amp;tn=baiduimagedetail&amp;word=%B3%FD%B2%FC%C6%F7&amp;in=26472&amp;cl=2&amp;lm=-1&amp;pn=3&amp;rn=1&amp;di=40228692150&amp;ln=1&amp;fr=&amp;ic=0&amp;s=0&amp;se=1&amp;sme=0&amp;tab=&amp;width=&amp;height=&amp;face=0&amp;fb=0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28688" y="4572000"/>
            <a:ext cx="7643812" cy="16922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sz="4000" smtClean="0">
                <a:latin typeface="楷体_GB2312" pitchFamily="49" charset="-122"/>
                <a:ea typeface="楷体_GB2312" pitchFamily="49" charset="-122"/>
              </a:rPr>
              <a:t>首都医科大学附属北京佑安医院</a:t>
            </a:r>
            <a:endParaRPr lang="en-US" sz="4000" smtClean="0"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lnSpc>
                <a:spcPct val="90000"/>
              </a:lnSpc>
            </a:pPr>
            <a:r>
              <a:rPr sz="4000" smtClean="0">
                <a:latin typeface="楷体_GB2312" pitchFamily="49" charset="-122"/>
                <a:ea typeface="楷体_GB2312" pitchFamily="49" charset="-122"/>
              </a:rPr>
              <a:t>李俊红</a:t>
            </a:r>
            <a:endParaRPr lang="en-US" sz="4000" smtClean="0"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lnSpc>
                <a:spcPct val="90000"/>
              </a:lnSpc>
            </a:pPr>
            <a:endParaRPr sz="4000" smtClean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214438" y="3571875"/>
            <a:ext cx="6638925" cy="8001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sz="4800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心肺复苏术</a:t>
            </a:r>
            <a:r>
              <a:rPr lang="en-US" altLang="zh-CN" sz="4800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(</a:t>
            </a:r>
            <a:r>
              <a:rPr lang="en-US" altLang="zh-CN" sz="4800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CPR)2010</a:t>
            </a:r>
            <a:r>
              <a:rPr lang="zh-CN" altLang="en-US" sz="4800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版</a:t>
            </a:r>
            <a:endParaRPr lang="en-US" altLang="zh-CN" sz="48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1428750"/>
            <a:ext cx="8229600" cy="78581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CN" b="1" dirty="0" smtClean="0">
                <a:latin typeface="楷体_GB2312" pitchFamily="49" charset="-122"/>
                <a:ea typeface="楷体_GB2312" pitchFamily="49" charset="-122"/>
              </a:rPr>
              <a:t/>
            </a:r>
            <a:br>
              <a:rPr lang="en-US" altLang="zh-CN" b="1" dirty="0" smtClean="0">
                <a:latin typeface="楷体_GB2312" pitchFamily="49" charset="-122"/>
                <a:ea typeface="楷体_GB2312" pitchFamily="49" charset="-122"/>
              </a:rPr>
            </a:br>
            <a:r>
              <a:rPr lang="zh-CN" altLang="en-US" b="1" dirty="0" smtClean="0">
                <a:latin typeface="楷体_GB2312" pitchFamily="49" charset="-122"/>
                <a:ea typeface="楷体_GB2312" pitchFamily="49" charset="-122"/>
              </a:rPr>
              <a:t>心跳呼吸骤停判断标准</a:t>
            </a:r>
            <a:br>
              <a:rPr lang="zh-CN" altLang="en-US" b="1" dirty="0" smtClean="0">
                <a:latin typeface="楷体_GB2312" pitchFamily="49" charset="-122"/>
                <a:ea typeface="楷体_GB2312" pitchFamily="49" charset="-122"/>
              </a:rPr>
            </a:br>
            <a:endParaRPr lang="zh-CN" altLang="en-US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1071538" y="1285860"/>
            <a:ext cx="6500829" cy="476568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altLang="zh-CN" sz="24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1</a:t>
            </a:r>
            <a:r>
              <a:rPr sz="24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、</a:t>
            </a:r>
            <a:r>
              <a:rPr sz="3000" b="1" dirty="0" smtClean="0">
                <a:solidFill>
                  <a:schemeClr val="tx1"/>
                </a:solidFill>
                <a:latin typeface="+mj-ea"/>
                <a:ea typeface="+mj-ea"/>
              </a:rPr>
              <a:t>意识突然丧失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altLang="zh-CN" sz="3000" b="1" dirty="0" smtClean="0">
                <a:solidFill>
                  <a:schemeClr val="tx1"/>
                </a:solidFill>
                <a:latin typeface="+mj-ea"/>
                <a:ea typeface="+mj-ea"/>
              </a:rPr>
              <a:t>2</a:t>
            </a:r>
            <a:r>
              <a:rPr sz="3000" b="1" dirty="0" smtClean="0">
                <a:solidFill>
                  <a:schemeClr val="tx1"/>
                </a:solidFill>
                <a:latin typeface="+mj-ea"/>
                <a:ea typeface="+mj-ea"/>
              </a:rPr>
              <a:t>、大动脉搏动摸不到</a:t>
            </a:r>
            <a:endParaRPr sz="3000" b="1" i="1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altLang="zh-CN" sz="3000" b="1" dirty="0" smtClean="0">
                <a:solidFill>
                  <a:schemeClr val="tx1"/>
                </a:solidFill>
                <a:latin typeface="+mj-ea"/>
                <a:ea typeface="+mj-ea"/>
              </a:rPr>
              <a:t>3</a:t>
            </a:r>
            <a:r>
              <a:rPr sz="3000" b="1" dirty="0" smtClean="0">
                <a:solidFill>
                  <a:schemeClr val="tx1"/>
                </a:solidFill>
                <a:latin typeface="+mj-ea"/>
                <a:ea typeface="+mj-ea"/>
              </a:rPr>
              <a:t>、呼吸停止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altLang="zh-CN" sz="3000" b="1" dirty="0" smtClean="0">
                <a:solidFill>
                  <a:schemeClr val="tx1"/>
                </a:solidFill>
                <a:latin typeface="+mj-ea"/>
                <a:ea typeface="+mj-ea"/>
              </a:rPr>
              <a:t>4</a:t>
            </a:r>
            <a:r>
              <a:rPr sz="3000" b="1" dirty="0" smtClean="0">
                <a:solidFill>
                  <a:schemeClr val="tx1"/>
                </a:solidFill>
                <a:latin typeface="+mj-ea"/>
                <a:ea typeface="+mj-ea"/>
              </a:rPr>
              <a:t>、</a:t>
            </a:r>
            <a:r>
              <a:rPr lang="en-US" altLang="zh-CN" sz="3000" b="1" dirty="0" smtClean="0">
                <a:solidFill>
                  <a:schemeClr val="tx1"/>
                </a:solidFill>
                <a:latin typeface="+mj-ea"/>
                <a:ea typeface="+mj-ea"/>
              </a:rPr>
              <a:t>ECG</a:t>
            </a:r>
            <a:r>
              <a:rPr sz="3000" b="1" dirty="0" smtClean="0">
                <a:solidFill>
                  <a:schemeClr val="tx1"/>
                </a:solidFill>
                <a:latin typeface="+mj-ea"/>
                <a:ea typeface="+mj-ea"/>
              </a:rPr>
              <a:t>表现、心音消失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altLang="zh-CN" sz="3000" b="1" dirty="0" smtClean="0">
                <a:solidFill>
                  <a:schemeClr val="tx1"/>
                </a:solidFill>
                <a:latin typeface="+mj-ea"/>
                <a:ea typeface="+mj-ea"/>
              </a:rPr>
              <a:t>5</a:t>
            </a:r>
            <a:r>
              <a:rPr sz="3000" b="1" dirty="0" smtClean="0">
                <a:solidFill>
                  <a:schemeClr val="tx1"/>
                </a:solidFill>
                <a:latin typeface="+mj-ea"/>
                <a:ea typeface="+mj-ea"/>
              </a:rPr>
              <a:t>、瞳孔固定、散大或面色发绀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altLang="zh-CN" sz="3000" b="1" dirty="0" smtClean="0">
                <a:solidFill>
                  <a:schemeClr val="tx1"/>
                </a:solidFill>
                <a:latin typeface="+mj-ea"/>
                <a:ea typeface="+mj-ea"/>
              </a:rPr>
              <a:t>6</a:t>
            </a:r>
            <a:r>
              <a:rPr sz="3000" b="1" dirty="0" smtClean="0">
                <a:solidFill>
                  <a:schemeClr val="tx1"/>
                </a:solidFill>
                <a:latin typeface="+mj-ea"/>
                <a:ea typeface="+mj-ea"/>
              </a:rPr>
              <a:t>、部分病人可有短暂抽搐，伴头眼偏斜，随即全身肌肉松软</a:t>
            </a:r>
            <a:r>
              <a:rPr sz="3000" b="1" dirty="0" smtClean="0">
                <a:solidFill>
                  <a:srgbClr val="376092"/>
                </a:solidFill>
                <a:latin typeface="+mj-ea"/>
                <a:ea typeface="+mj-ea"/>
              </a:rPr>
              <a:t>。</a:t>
            </a:r>
          </a:p>
        </p:txBody>
      </p:sp>
      <p:sp>
        <p:nvSpPr>
          <p:cNvPr id="4" name="矩形 3"/>
          <p:cNvSpPr/>
          <p:nvPr/>
        </p:nvSpPr>
        <p:spPr>
          <a:xfrm>
            <a:off x="1500166" y="214290"/>
            <a:ext cx="40719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b="1" dirty="0" smtClean="0">
                <a:solidFill>
                  <a:srgbClr val="FFFF00"/>
                </a:solidFill>
                <a:latin typeface="楷体_GB2312" pitchFamily="49" charset="-122"/>
                <a:ea typeface="楷体_GB2312" pitchFamily="49" charset="-122"/>
              </a:rPr>
              <a:t>心脏骤停</a:t>
            </a:r>
            <a:endParaRPr lang="zh-CN" altLang="en-US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矩形 6"/>
          <p:cNvSpPr>
            <a:spLocks noChangeArrowheads="1"/>
          </p:cNvSpPr>
          <p:nvPr/>
        </p:nvSpPr>
        <p:spPr bwMode="auto">
          <a:xfrm>
            <a:off x="1142976" y="2071678"/>
            <a:ext cx="7000899" cy="3637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zh-CN" altLang="en-US" sz="3200" b="1" dirty="0">
                <a:solidFill>
                  <a:srgbClr val="FF6699"/>
                </a:solidFill>
                <a:ea typeface="楷体_GB2312" pitchFamily="49" charset="-122"/>
              </a:rPr>
              <a:t>尽早</a:t>
            </a:r>
            <a:r>
              <a:rPr lang="zh-CN" altLang="en-US" sz="3200" b="1" dirty="0">
                <a:ea typeface="楷体_GB2312" pitchFamily="49" charset="-122"/>
              </a:rPr>
              <a:t>识别心脏骤停并启动急救系统</a:t>
            </a:r>
          </a:p>
          <a:p>
            <a:pPr>
              <a:lnSpc>
                <a:spcPct val="80000"/>
              </a:lnSpc>
            </a:pPr>
            <a:endParaRPr lang="zh-CN" altLang="en-US" sz="3200" b="1" dirty="0">
              <a:ea typeface="楷体_GB2312" pitchFamily="49" charset="-122"/>
            </a:endParaRPr>
          </a:p>
          <a:p>
            <a:pPr>
              <a:lnSpc>
                <a:spcPct val="80000"/>
              </a:lnSpc>
            </a:pPr>
            <a:r>
              <a:rPr lang="zh-CN" altLang="en-US" sz="3200" b="1" dirty="0">
                <a:solidFill>
                  <a:srgbClr val="FF6699"/>
                </a:solidFill>
                <a:ea typeface="楷体_GB2312" pitchFamily="49" charset="-122"/>
              </a:rPr>
              <a:t>尽早</a:t>
            </a:r>
            <a:r>
              <a:rPr lang="en-US" altLang="zh-CN" sz="3200" b="1" dirty="0">
                <a:ea typeface="楷体_GB2312" pitchFamily="49" charset="-122"/>
              </a:rPr>
              <a:t>CPR</a:t>
            </a:r>
            <a:r>
              <a:rPr lang="zh-CN" altLang="en-US" sz="3200" b="1" dirty="0">
                <a:ea typeface="楷体_GB2312" pitchFamily="49" charset="-122"/>
              </a:rPr>
              <a:t>，着重于心外按压</a:t>
            </a:r>
          </a:p>
          <a:p>
            <a:pPr>
              <a:lnSpc>
                <a:spcPct val="80000"/>
              </a:lnSpc>
            </a:pPr>
            <a:endParaRPr lang="en-US" altLang="zh-CN" sz="3200" b="1" dirty="0">
              <a:ea typeface="楷体_GB2312" pitchFamily="49" charset="-122"/>
            </a:endParaRPr>
          </a:p>
          <a:p>
            <a:pPr>
              <a:lnSpc>
                <a:spcPct val="80000"/>
              </a:lnSpc>
            </a:pPr>
            <a:r>
              <a:rPr lang="zh-CN" altLang="en-US" sz="3200" b="1" dirty="0">
                <a:solidFill>
                  <a:srgbClr val="FF6699"/>
                </a:solidFill>
                <a:ea typeface="楷体_GB2312" pitchFamily="49" charset="-122"/>
              </a:rPr>
              <a:t>尽早</a:t>
            </a:r>
            <a:r>
              <a:rPr lang="zh-CN" altLang="en-US" sz="3200" b="1" dirty="0">
                <a:ea typeface="楷体_GB2312" pitchFamily="49" charset="-122"/>
              </a:rPr>
              <a:t>除颤</a:t>
            </a:r>
          </a:p>
          <a:p>
            <a:pPr>
              <a:lnSpc>
                <a:spcPct val="80000"/>
              </a:lnSpc>
            </a:pPr>
            <a:endParaRPr lang="zh-CN" altLang="en-US" sz="3200" b="1" dirty="0">
              <a:ea typeface="楷体_GB2312" pitchFamily="49" charset="-122"/>
            </a:endParaRPr>
          </a:p>
          <a:p>
            <a:pPr>
              <a:lnSpc>
                <a:spcPct val="80000"/>
              </a:lnSpc>
            </a:pPr>
            <a:r>
              <a:rPr lang="zh-CN" altLang="en-US" sz="3200" b="1" dirty="0">
                <a:solidFill>
                  <a:srgbClr val="FF6699"/>
                </a:solidFill>
                <a:ea typeface="楷体_GB2312" pitchFamily="49" charset="-122"/>
              </a:rPr>
              <a:t>尽早</a:t>
            </a:r>
            <a:r>
              <a:rPr lang="zh-CN" altLang="en-US" sz="3200" b="1" dirty="0">
                <a:ea typeface="楷体_GB2312" pitchFamily="49" charset="-122"/>
              </a:rPr>
              <a:t>高级生命支持</a:t>
            </a:r>
          </a:p>
          <a:p>
            <a:pPr>
              <a:lnSpc>
                <a:spcPct val="80000"/>
              </a:lnSpc>
            </a:pPr>
            <a:endParaRPr lang="zh-CN" altLang="en-US" sz="3200" b="1" dirty="0">
              <a:ea typeface="楷体_GB2312" pitchFamily="49" charset="-122"/>
            </a:endParaRPr>
          </a:p>
          <a:p>
            <a:pPr>
              <a:lnSpc>
                <a:spcPct val="80000"/>
              </a:lnSpc>
            </a:pPr>
            <a:r>
              <a:rPr lang="zh-CN" altLang="en-US" sz="3200" b="1" dirty="0">
                <a:solidFill>
                  <a:srgbClr val="FF3399"/>
                </a:solidFill>
                <a:ea typeface="楷体_GB2312" pitchFamily="49" charset="-122"/>
              </a:rPr>
              <a:t>尽早</a:t>
            </a:r>
            <a:r>
              <a:rPr lang="zh-CN" altLang="en-US" sz="3200" b="1" dirty="0">
                <a:ea typeface="楷体_GB2312" pitchFamily="49" charset="-122"/>
              </a:rPr>
              <a:t>综合的心脏骤停后治疗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214290"/>
            <a:ext cx="8229600" cy="1643074"/>
          </a:xfrm>
        </p:spPr>
        <p:txBody>
          <a:bodyPr>
            <a:normAutofit/>
          </a:bodyPr>
          <a:lstStyle/>
          <a:p>
            <a:pPr eaLnBrk="1" hangingPunct="1"/>
            <a:r>
              <a:rPr lang="zh-CN" altLang="en-US" sz="32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美国心脏协会心血管急救成人生存链</a:t>
            </a:r>
            <a:r>
              <a:rPr lang="en-US" altLang="zh-CN" sz="32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/>
            </a:r>
            <a:br>
              <a:rPr lang="en-US" altLang="zh-CN" sz="32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</a:br>
            <a:r>
              <a:rPr lang="zh-CN" altLang="en-US" sz="32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/>
            </a:r>
            <a:br>
              <a:rPr lang="zh-CN" altLang="en-US" sz="32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</a:br>
            <a:r>
              <a:rPr lang="zh-CN" altLang="en-US" sz="32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                  </a:t>
            </a:r>
            <a:r>
              <a:rPr lang="en-US" altLang="zh-CN" sz="32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——</a:t>
            </a:r>
            <a:r>
              <a:rPr lang="zh-CN" altLang="en-US" sz="3200" b="1" dirty="0" smtClean="0">
                <a:solidFill>
                  <a:schemeClr val="tx1"/>
                </a:solidFill>
                <a:ea typeface="楷体_GB2312" pitchFamily="49" charset="-122"/>
              </a:rPr>
              <a:t>五早</a:t>
            </a:r>
          </a:p>
        </p:txBody>
      </p:sp>
      <p:pic>
        <p:nvPicPr>
          <p:cNvPr id="15363" name="Picture 5" descr="d:\My Documents\新建文件夹 (2)\u=1236318158,928997501&amp;fm=0&amp;gp=0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715008" y="3429000"/>
            <a:ext cx="2690822" cy="178595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00" y="0"/>
            <a:ext cx="5643602" cy="1143000"/>
          </a:xfrm>
        </p:spPr>
        <p:txBody>
          <a:bodyPr/>
          <a:lstStyle/>
          <a:p>
            <a:pPr eaLnBrk="1" hangingPunct="1"/>
            <a:r>
              <a:rPr lang="en-US" altLang="zh-CN" sz="3200" b="1" dirty="0" smtClean="0">
                <a:solidFill>
                  <a:srgbClr val="FFFF00"/>
                </a:solidFill>
                <a:latin typeface="楷体_GB2312" pitchFamily="49" charset="-122"/>
                <a:ea typeface="楷体_GB2312" pitchFamily="49" charset="-122"/>
              </a:rPr>
              <a:t>CPR</a:t>
            </a:r>
            <a:r>
              <a:rPr lang="zh-CN" altLang="en-US" sz="3200" b="1" dirty="0" smtClean="0">
                <a:solidFill>
                  <a:srgbClr val="FFFF00"/>
                </a:solidFill>
                <a:latin typeface="楷体_GB2312" pitchFamily="49" charset="-122"/>
                <a:ea typeface="楷体_GB2312" pitchFamily="49" charset="-122"/>
              </a:rPr>
              <a:t>的实施程序</a:t>
            </a:r>
            <a:endParaRPr lang="zh-CN" altLang="zh-CN" sz="3200" b="1" dirty="0" smtClean="0">
              <a:solidFill>
                <a:srgbClr val="FFFF00"/>
              </a:solidFill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85938"/>
            <a:ext cx="8229600" cy="4389437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r>
              <a:rPr lang="en-US" altLang="zh-CN" sz="2200" b="1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1</a:t>
            </a:r>
            <a:r>
              <a:rPr sz="2200" b="1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、</a:t>
            </a:r>
            <a:r>
              <a:rPr sz="3000" b="1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基本生命支持</a:t>
            </a:r>
            <a:r>
              <a:rPr sz="3000" b="1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（</a:t>
            </a:r>
            <a:r>
              <a:rPr lang="en-US" altLang="zh-CN" sz="3000" b="1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BLS</a:t>
            </a:r>
            <a:r>
              <a:rPr sz="3000" b="1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，</a:t>
            </a:r>
            <a:r>
              <a:rPr lang="en-US" altLang="zh-CN" sz="3000" b="1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basic life support</a:t>
            </a:r>
            <a:r>
              <a:rPr sz="3000" b="1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）</a:t>
            </a:r>
            <a:endParaRPr lang="en-US" sz="3000" b="1" dirty="0" smtClean="0">
              <a:solidFill>
                <a:srgbClr val="376092"/>
              </a:solidFill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r>
              <a:rPr sz="2600" b="1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  <a:hlinkClick r:id="" action="ppaction://noaction"/>
              </a:rPr>
              <a:t>从 </a:t>
            </a:r>
            <a:r>
              <a:rPr lang="en-US" altLang="zh-CN" sz="2600" b="1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  <a:hlinkClick r:id="" action="ppaction://noaction"/>
              </a:rPr>
              <a:t>A-B-C </a:t>
            </a:r>
            <a:r>
              <a:rPr sz="2600" b="1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  <a:hlinkClick r:id="" action="ppaction://noaction"/>
              </a:rPr>
              <a:t>更改为 </a:t>
            </a:r>
            <a:r>
              <a:rPr lang="en-US" altLang="zh-CN" sz="2600" b="1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  <a:hlinkClick r:id="" action="ppaction://noaction"/>
              </a:rPr>
              <a:t>C-A-B </a:t>
            </a:r>
            <a:endParaRPr lang="en-US" altLang="zh-CN" sz="2600" b="1" dirty="0" smtClean="0">
              <a:solidFill>
                <a:srgbClr val="376092"/>
              </a:solidFill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zh-CN" sz="1800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Circulation </a:t>
            </a:r>
            <a:r>
              <a:rPr sz="1800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胸外按压</a:t>
            </a:r>
            <a:endParaRPr lang="en-US" altLang="zh-CN" sz="1800" dirty="0" smtClean="0">
              <a:solidFill>
                <a:srgbClr val="376092"/>
              </a:solidFill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zh-CN" sz="1800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Airway </a:t>
            </a:r>
            <a:r>
              <a:rPr sz="1800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开放气道</a:t>
            </a:r>
            <a:endParaRPr lang="en-US" altLang="zh-CN" sz="1800" dirty="0" smtClean="0">
              <a:solidFill>
                <a:srgbClr val="376092"/>
              </a:solidFill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zh-CN" sz="1800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Breathing </a:t>
            </a:r>
            <a:r>
              <a:rPr sz="1800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人工呼吸</a:t>
            </a:r>
            <a:endParaRPr lang="en-US" altLang="zh-CN" sz="1800" dirty="0" smtClean="0">
              <a:solidFill>
                <a:srgbClr val="376092"/>
              </a:solidFill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zh-CN" sz="1800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Defibrillation </a:t>
            </a:r>
            <a:r>
              <a:rPr sz="1800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自动电除颤（</a:t>
            </a:r>
            <a:r>
              <a:rPr lang="en-US" altLang="zh-CN" sz="1800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AED</a:t>
            </a:r>
            <a:r>
              <a:rPr sz="1800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）可在院外由非专业人员实施</a:t>
            </a:r>
            <a:endParaRPr lang="en-US" altLang="zh-CN" sz="1800" dirty="0" smtClean="0">
              <a:solidFill>
                <a:srgbClr val="376092"/>
              </a:solidFill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altLang="zh-CN" sz="1800" b="1" dirty="0" smtClean="0">
              <a:solidFill>
                <a:srgbClr val="376092"/>
              </a:solidFill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r>
              <a:rPr lang="en-US" altLang="zh-CN" b="1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2</a:t>
            </a:r>
            <a:r>
              <a:rPr b="1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、</a:t>
            </a:r>
            <a:r>
              <a:rPr b="1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高级生命 支持</a:t>
            </a:r>
            <a:r>
              <a:rPr b="1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（</a:t>
            </a:r>
            <a:r>
              <a:rPr lang="en-US" altLang="zh-CN" b="1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ALS</a:t>
            </a:r>
            <a:r>
              <a:rPr b="1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，</a:t>
            </a:r>
            <a:r>
              <a:rPr lang="en-US" altLang="zh-CN" b="1" dirty="0" err="1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adwanced</a:t>
            </a:r>
            <a:r>
              <a:rPr lang="en-US" altLang="zh-CN" b="1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 life support</a:t>
            </a:r>
            <a:r>
              <a:rPr b="1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）</a:t>
            </a:r>
            <a:endParaRPr lang="en-US" altLang="zh-CN" b="1" dirty="0" smtClean="0">
              <a:solidFill>
                <a:srgbClr val="376092"/>
              </a:solidFill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zh-CN" sz="1800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Airway </a:t>
            </a:r>
            <a:r>
              <a:rPr sz="1800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高级气道管理</a:t>
            </a:r>
            <a:endParaRPr lang="en-US" altLang="zh-CN" sz="1800" dirty="0" smtClean="0">
              <a:solidFill>
                <a:srgbClr val="376092"/>
              </a:solidFill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zh-CN" sz="1800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Breathing </a:t>
            </a:r>
            <a:r>
              <a:rPr sz="1800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充分的氧气及通气</a:t>
            </a:r>
            <a:endParaRPr lang="en-US" altLang="zh-CN" sz="1800" dirty="0" smtClean="0">
              <a:solidFill>
                <a:srgbClr val="376092"/>
              </a:solidFill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zh-CN" sz="1800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Circulation </a:t>
            </a:r>
            <a:r>
              <a:rPr sz="1800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开放静脉通路，监测心率（律），予以相应处理</a:t>
            </a:r>
            <a:endParaRPr lang="en-US" altLang="zh-CN" sz="1800" dirty="0" smtClean="0">
              <a:solidFill>
                <a:srgbClr val="376092"/>
              </a:solidFill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zh-CN" sz="1800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Defibrillation  </a:t>
            </a:r>
            <a:r>
              <a:rPr sz="1800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寻找并纠正可逆因素，在院内由专业人员实施</a:t>
            </a:r>
            <a:endParaRPr lang="en-US" altLang="zh-CN" sz="1800" dirty="0" smtClean="0">
              <a:solidFill>
                <a:srgbClr val="376092"/>
              </a:solidFill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altLang="zh-CN" sz="1800" b="1" dirty="0" smtClean="0">
              <a:solidFill>
                <a:srgbClr val="376092"/>
              </a:solidFill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r>
              <a:rPr lang="en-US" altLang="zh-CN" b="1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3</a:t>
            </a:r>
            <a:r>
              <a:rPr b="1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、</a:t>
            </a:r>
            <a:r>
              <a:rPr b="1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持续生命支持</a:t>
            </a:r>
            <a:r>
              <a:rPr b="1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（</a:t>
            </a:r>
            <a:r>
              <a:rPr lang="en-US" altLang="zh-CN" b="1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 PLS </a:t>
            </a:r>
            <a:r>
              <a:rPr b="1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，</a:t>
            </a:r>
            <a:r>
              <a:rPr lang="en-US" altLang="zh-CN" b="1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Persistent life support</a:t>
            </a:r>
            <a:r>
              <a:rPr b="1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）</a:t>
            </a:r>
          </a:p>
          <a:p>
            <a:pPr eaLnBrk="1" hangingPunct="1">
              <a:lnSpc>
                <a:spcPct val="90000"/>
              </a:lnSpc>
              <a:defRPr/>
            </a:pPr>
            <a:endParaRPr altLang="zh-CN" sz="2400" dirty="0" smtClean="0">
              <a:solidFill>
                <a:srgbClr val="37609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285728"/>
            <a:ext cx="6643734" cy="142876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CN" dirty="0" smtClean="0"/>
              <a:t> </a:t>
            </a:r>
            <a:r>
              <a:rPr lang="en-US" altLang="zh-CN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BLS</a:t>
            </a:r>
            <a:r>
              <a:rPr lang="zh-CN" altLang="en-US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的实施程序</a:t>
            </a:r>
            <a:r>
              <a:rPr lang="en-US" altLang="zh-CN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/>
            </a:r>
            <a:br>
              <a:rPr lang="en-US" altLang="zh-CN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</a:br>
            <a:r>
              <a:rPr lang="en-US" altLang="zh-CN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/>
            </a:r>
            <a:br>
              <a:rPr lang="en-US" altLang="zh-CN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</a:br>
            <a:r>
              <a:rPr lang="zh-CN" altLang="en-US" dirty="0" smtClean="0">
                <a:solidFill>
                  <a:schemeClr val="tx1"/>
                </a:solidFill>
                <a:latin typeface="+mn-ea"/>
              </a:rPr>
              <a:t>第一步    判断意识及呼救</a:t>
            </a:r>
            <a:endParaRPr lang="zh-CN" altLang="zh-CN" b="1" dirty="0" smtClean="0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35163"/>
            <a:ext cx="6615130" cy="4389437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80000"/>
              </a:lnSpc>
              <a:defRPr/>
            </a:pPr>
            <a:endParaRPr lang="en-US" altLang="zh-CN" sz="1600" b="1" dirty="0" smtClean="0">
              <a:solidFill>
                <a:srgbClr val="376092"/>
              </a:solidFill>
              <a:latin typeface="宋体" pitchFamily="2" charset="-122"/>
            </a:endParaRPr>
          </a:p>
          <a:p>
            <a:pPr eaLnBrk="1" hangingPunct="1">
              <a:lnSpc>
                <a:spcPct val="140000"/>
              </a:lnSpc>
              <a:defRPr/>
            </a:pPr>
            <a:r>
              <a:rPr sz="2400" b="1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判断现场安全性</a:t>
            </a:r>
          </a:p>
          <a:p>
            <a:pPr eaLnBrk="1" hangingPunct="1">
              <a:lnSpc>
                <a:spcPct val="140000"/>
              </a:lnSpc>
              <a:buFont typeface="Wingdings" pitchFamily="2" charset="2"/>
              <a:buNone/>
              <a:defRPr/>
            </a:pPr>
            <a:endParaRPr sz="2400" b="1" dirty="0" smtClean="0">
              <a:solidFill>
                <a:srgbClr val="376092"/>
              </a:solidFill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lnSpc>
                <a:spcPct val="140000"/>
              </a:lnSpc>
              <a:defRPr/>
            </a:pPr>
            <a:r>
              <a:rPr sz="2400" b="1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判断意识 </a:t>
            </a:r>
            <a:r>
              <a:rPr lang="en-US" altLang="zh-CN" sz="2400" b="1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-</a:t>
            </a:r>
            <a:r>
              <a:rPr sz="2400" b="1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拍打患者双肩，同时大喊“你还好吗？”并观察患者有无呼吸</a:t>
            </a:r>
          </a:p>
          <a:p>
            <a:pPr eaLnBrk="1" hangingPunct="1">
              <a:lnSpc>
                <a:spcPct val="140000"/>
              </a:lnSpc>
              <a:buFont typeface="Wingdings" pitchFamily="2" charset="2"/>
              <a:buNone/>
              <a:defRPr/>
            </a:pPr>
            <a:endParaRPr sz="2400" b="1" dirty="0" smtClean="0">
              <a:solidFill>
                <a:srgbClr val="376092"/>
              </a:solidFill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lnSpc>
                <a:spcPct val="140000"/>
              </a:lnSpc>
              <a:defRPr/>
            </a:pPr>
            <a:r>
              <a:rPr sz="2400" b="1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呼救</a:t>
            </a:r>
            <a:r>
              <a:rPr lang="en-US" altLang="zh-CN" sz="2400" b="1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-</a:t>
            </a:r>
            <a:r>
              <a:rPr sz="2400" b="1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呼救</a:t>
            </a:r>
            <a:r>
              <a:rPr lang="en-US" altLang="zh-CN" sz="2400" b="1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EMS</a:t>
            </a:r>
            <a:r>
              <a:rPr sz="2400" b="1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系统：地点、呼救电话、事件、人数、伤员情况、正在进行的急救措施</a:t>
            </a:r>
            <a:endParaRPr lang="en-US" altLang="zh-CN" sz="2400" b="1" dirty="0" smtClean="0">
              <a:solidFill>
                <a:srgbClr val="376092"/>
              </a:solidFill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lnSpc>
                <a:spcPct val="140000"/>
              </a:lnSpc>
              <a:defRPr/>
            </a:pPr>
            <a:endParaRPr sz="2400" b="1" dirty="0" smtClean="0">
              <a:solidFill>
                <a:srgbClr val="376092"/>
              </a:solidFill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lnSpc>
                <a:spcPct val="140000"/>
              </a:lnSpc>
              <a:defRPr/>
            </a:pPr>
            <a:r>
              <a:rPr sz="2400" b="1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记时间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zh-CN" sz="2400" dirty="0" smtClean="0">
              <a:solidFill>
                <a:srgbClr val="376092"/>
              </a:solidFill>
            </a:endParaRPr>
          </a:p>
        </p:txBody>
      </p:sp>
      <p:pic>
        <p:nvPicPr>
          <p:cNvPr id="17412" name="Picture 5" descr="d:\My Documents\新建文件夹 (2)\u=87488982,3369609299&amp;fm=0&amp;gp=0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40" y="4786322"/>
            <a:ext cx="2119299" cy="1500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6" descr="d:\My Documents\新建文件夹 (2)\u=504217,3488227584&amp;fm=0&amp;gp=0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1357298"/>
            <a:ext cx="1638300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8" descr="http://t2.baidu.com/it/u=3848855467,3918987790&amp;fm=15&amp;gp=0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750" y="3000375"/>
            <a:ext cx="1643063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8" descr="MC900281028[1]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95513" y="5445125"/>
            <a:ext cx="71913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标题 1"/>
          <p:cNvSpPr>
            <a:spLocks noGrp="1"/>
          </p:cNvSpPr>
          <p:nvPr>
            <p:ph type="title"/>
          </p:nvPr>
        </p:nvSpPr>
        <p:spPr>
          <a:xfrm>
            <a:off x="642910" y="357166"/>
            <a:ext cx="8229600" cy="12239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CN" sz="32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 BLS</a:t>
            </a:r>
            <a:r>
              <a:rPr lang="zh-CN" altLang="en-US" sz="32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的实施程序</a:t>
            </a:r>
            <a:r>
              <a:rPr lang="en-US" altLang="zh-CN" sz="32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/>
            </a:r>
            <a:br>
              <a:rPr lang="en-US" altLang="zh-CN" sz="32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</a:br>
            <a:r>
              <a:rPr lang="en-US" altLang="zh-CN" sz="32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/>
            </a:r>
            <a:br>
              <a:rPr lang="en-US" altLang="zh-CN" sz="32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</a:br>
            <a:r>
              <a:rPr lang="zh-CN" altLang="en-US" sz="3200" dirty="0" smtClean="0">
                <a:solidFill>
                  <a:schemeClr val="tx1"/>
                </a:solidFill>
              </a:rPr>
              <a:t>第二步     患者体位</a:t>
            </a:r>
          </a:p>
        </p:txBody>
      </p:sp>
      <p:sp>
        <p:nvSpPr>
          <p:cNvPr id="18435" name="内容占位符 2"/>
          <p:cNvSpPr>
            <a:spLocks noGrp="1"/>
          </p:cNvSpPr>
          <p:nvPr>
            <p:ph idx="1"/>
          </p:nvPr>
        </p:nvSpPr>
        <p:spPr>
          <a:xfrm>
            <a:off x="428625" y="2143125"/>
            <a:ext cx="8229600" cy="1065213"/>
          </a:xfrm>
        </p:spPr>
        <p:txBody>
          <a:bodyPr/>
          <a:lstStyle/>
          <a:p>
            <a:pPr eaLnBrk="1" hangingPunct="1"/>
            <a:r>
              <a:rPr sz="2400" b="1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仰卧位：松解衣领和腰带</a:t>
            </a:r>
            <a:endParaRPr lang="en-US" altLang="zh-CN" sz="2400" b="1" dirty="0" smtClean="0">
              <a:solidFill>
                <a:srgbClr val="376092"/>
              </a:solidFill>
              <a:latin typeface="楷体_GB2312" pitchFamily="49" charset="-122"/>
              <a:ea typeface="楷体_GB2312" pitchFamily="49" charset="-122"/>
            </a:endParaRPr>
          </a:p>
          <a:p>
            <a:pPr eaLnBrk="1" hangingPunct="1"/>
            <a:r>
              <a:rPr sz="2400" b="1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如要将患者翻转，应注意头、肩、躯干同时转动</a:t>
            </a:r>
            <a:endParaRPr lang="en-US" altLang="zh-CN" sz="2400" b="1" dirty="0" smtClean="0">
              <a:solidFill>
                <a:srgbClr val="376092"/>
              </a:solidFill>
              <a:latin typeface="楷体_GB2312" pitchFamily="49" charset="-122"/>
              <a:ea typeface="楷体_GB2312" pitchFamily="49" charset="-122"/>
            </a:endParaRPr>
          </a:p>
          <a:p>
            <a:pPr eaLnBrk="1" hangingPunct="1"/>
            <a:endParaRPr dirty="0" smtClean="0">
              <a:solidFill>
                <a:srgbClr val="376092"/>
              </a:solidFill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18436" name="Picture 6" descr="http://t2.baidu.com/it/u=1423203618,137390602&amp;fm=0&amp;gp=0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63" y="3500438"/>
            <a:ext cx="2357437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8" descr="http://t3.baidu.com/it/u=2343513284,767720799&amp;fm=15&amp;gp=0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3571875"/>
            <a:ext cx="4714905" cy="2857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内容占位符 2"/>
          <p:cNvSpPr>
            <a:spLocks noGrp="1"/>
          </p:cNvSpPr>
          <p:nvPr>
            <p:ph idx="1"/>
          </p:nvPr>
        </p:nvSpPr>
        <p:spPr>
          <a:xfrm>
            <a:off x="457200" y="2182813"/>
            <a:ext cx="5400684" cy="4032269"/>
          </a:xfrm>
        </p:spPr>
        <p:txBody>
          <a:bodyPr>
            <a:normAutofit/>
          </a:bodyPr>
          <a:lstStyle/>
          <a:p>
            <a:pPr eaLnBrk="1" hangingPunct="1">
              <a:buFont typeface="Wingdings 2" pitchFamily="18" charset="2"/>
              <a:buNone/>
            </a:pPr>
            <a:r>
              <a:rPr kumimoji="1" b="1" dirty="0" smtClean="0">
                <a:solidFill>
                  <a:srgbClr val="FF6699"/>
                </a:solidFill>
                <a:latin typeface="华文楷体" pitchFamily="2" charset="-122"/>
                <a:ea typeface="楷体_GB2312" pitchFamily="49" charset="-122"/>
              </a:rPr>
              <a:t>方法</a:t>
            </a:r>
            <a:r>
              <a:rPr kumimoji="1" b="1" dirty="0" smtClean="0">
                <a:solidFill>
                  <a:srgbClr val="376092"/>
                </a:solidFill>
                <a:latin typeface="华文楷体" pitchFamily="2" charset="-122"/>
                <a:ea typeface="楷体_GB2312" pitchFamily="49" charset="-122"/>
              </a:rPr>
              <a:t>：</a:t>
            </a:r>
            <a:endParaRPr kumimoji="1" lang="en-US" altLang="zh-CN" b="1" dirty="0" smtClean="0">
              <a:solidFill>
                <a:srgbClr val="376092"/>
              </a:solidFill>
              <a:ea typeface="楷体_GB2312" pitchFamily="49" charset="-122"/>
            </a:endParaRPr>
          </a:p>
          <a:p>
            <a:pPr eaLnBrk="1" hangingPunct="1">
              <a:lnSpc>
                <a:spcPct val="150000"/>
              </a:lnSpc>
            </a:pPr>
            <a:r>
              <a:rPr kumimoji="1" b="1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用食指及中指指尖先触及气管正中部位，然后向旁滑移 </a:t>
            </a:r>
            <a:r>
              <a:rPr kumimoji="1" lang="en-US" altLang="zh-CN" b="1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2-3</a:t>
            </a:r>
            <a:r>
              <a:rPr kumimoji="1" b="1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厘米，在胸锁乳突肌内侧触颈动脉搏动</a:t>
            </a:r>
          </a:p>
          <a:p>
            <a:pPr eaLnBrk="1" hangingPunct="1">
              <a:lnSpc>
                <a:spcPct val="150000"/>
              </a:lnSpc>
            </a:pPr>
            <a:r>
              <a:rPr sz="2000" b="1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判断小于</a:t>
            </a:r>
            <a:r>
              <a:rPr lang="en-US" altLang="zh-CN" sz="2000" b="1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10</a:t>
            </a:r>
            <a:r>
              <a:rPr sz="2000" b="1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秒钟</a:t>
            </a:r>
          </a:p>
        </p:txBody>
      </p:sp>
      <p:sp>
        <p:nvSpPr>
          <p:cNvPr id="19459" name="标题 1"/>
          <p:cNvSpPr txBox="1">
            <a:spLocks/>
          </p:cNvSpPr>
          <p:nvPr/>
        </p:nvSpPr>
        <p:spPr bwMode="auto">
          <a:xfrm>
            <a:off x="571472" y="57148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r>
              <a:rPr lang="en-US" altLang="zh-CN" sz="3200" b="1" dirty="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rPr>
              <a:t> BLS</a:t>
            </a:r>
            <a:r>
              <a:rPr lang="zh-CN" altLang="en-US" sz="3200" b="1" dirty="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rPr>
              <a:t>的实施</a:t>
            </a:r>
            <a:r>
              <a:rPr lang="zh-CN" altLang="en-US" sz="3200" b="1" dirty="0" smtClean="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rPr>
              <a:t>程序</a:t>
            </a:r>
            <a:endParaRPr lang="en-US" altLang="zh-CN" sz="3200" b="1" dirty="0" smtClean="0">
              <a:solidFill>
                <a:schemeClr val="tx2"/>
              </a:solidFill>
              <a:latin typeface="楷体_GB2312" pitchFamily="49" charset="-122"/>
              <a:ea typeface="楷体_GB2312" pitchFamily="49" charset="-122"/>
            </a:endParaRPr>
          </a:p>
          <a:p>
            <a:r>
              <a:rPr lang="en-US" altLang="zh-CN" sz="3200" b="1" dirty="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rPr>
              <a:t/>
            </a:r>
            <a:br>
              <a:rPr lang="en-US" altLang="zh-CN" sz="3200" b="1" dirty="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rPr>
            </a:br>
            <a:r>
              <a:rPr lang="zh-CN" altLang="en-US" sz="3200" dirty="0">
                <a:solidFill>
                  <a:schemeClr val="tx2"/>
                </a:solidFill>
                <a:latin typeface="隶书" pitchFamily="49" charset="-122"/>
                <a:ea typeface="隶书" pitchFamily="49" charset="-122"/>
              </a:rPr>
              <a:t>第三步     判断循环</a:t>
            </a:r>
          </a:p>
        </p:txBody>
      </p:sp>
      <p:pic>
        <p:nvPicPr>
          <p:cNvPr id="19460" name="Picture 4" descr="d:\My Documents\新建文件夹 (2)\u=3066896790,1343077565&amp;fm=0&amp;gp=0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50" y="3357563"/>
            <a:ext cx="2143125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标题 1"/>
          <p:cNvSpPr>
            <a:spLocks noGrp="1"/>
          </p:cNvSpPr>
          <p:nvPr>
            <p:ph type="title"/>
          </p:nvPr>
        </p:nvSpPr>
        <p:spPr>
          <a:xfrm>
            <a:off x="447675" y="276225"/>
            <a:ext cx="8215313" cy="165257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zh-CN" sz="3200" b="1" dirty="0" smtClean="0">
                <a:latin typeface="楷体_GB2312" pitchFamily="49" charset="-122"/>
                <a:ea typeface="楷体_GB2312" pitchFamily="49" charset="-122"/>
              </a:rPr>
              <a:t> </a:t>
            </a:r>
            <a:r>
              <a:rPr lang="en-US" altLang="zh-CN" sz="32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BLS</a:t>
            </a:r>
            <a:r>
              <a:rPr lang="zh-CN" altLang="en-US" sz="32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的实施程序</a:t>
            </a:r>
            <a:r>
              <a:rPr lang="en-US" altLang="zh-CN" sz="32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/>
            </a:r>
            <a:br>
              <a:rPr lang="en-US" altLang="zh-CN" sz="32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</a:br>
            <a:r>
              <a:rPr lang="en-US" altLang="zh-CN" sz="32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/>
            </a:r>
            <a:br>
              <a:rPr lang="en-US" altLang="zh-CN" sz="32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</a:br>
            <a:r>
              <a:rPr lang="zh-CN" altLang="en-US" sz="3200" dirty="0" smtClean="0">
                <a:solidFill>
                  <a:schemeClr val="tx1"/>
                </a:solidFill>
              </a:rPr>
              <a:t>第四步     胸外按压（人工循环） </a:t>
            </a:r>
          </a:p>
        </p:txBody>
      </p:sp>
      <p:sp>
        <p:nvSpPr>
          <p:cNvPr id="20483" name="内容占位符 2"/>
          <p:cNvSpPr>
            <a:spLocks noGrp="1"/>
          </p:cNvSpPr>
          <p:nvPr>
            <p:ph idx="1"/>
          </p:nvPr>
        </p:nvSpPr>
        <p:spPr>
          <a:xfrm>
            <a:off x="457200" y="2039938"/>
            <a:ext cx="4686300" cy="43180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sz="2400" b="1" smtClean="0">
                <a:solidFill>
                  <a:srgbClr val="FF6699"/>
                </a:solidFill>
                <a:latin typeface="华文楷体" pitchFamily="2" charset="-122"/>
                <a:ea typeface="楷体_GB2312" pitchFamily="49" charset="-122"/>
              </a:rPr>
              <a:t>患者</a:t>
            </a:r>
            <a:r>
              <a:rPr lang="en-US" altLang="zh-CN" sz="2400" b="1" smtClean="0">
                <a:solidFill>
                  <a:srgbClr val="FF6699"/>
                </a:solidFill>
                <a:ea typeface="楷体_GB2312" pitchFamily="49" charset="-122"/>
              </a:rPr>
              <a:t>:   </a:t>
            </a:r>
            <a:r>
              <a:rPr sz="2400" b="1" smtClean="0">
                <a:solidFill>
                  <a:srgbClr val="376092"/>
                </a:solidFill>
                <a:latin typeface="华文楷体" pitchFamily="2" charset="-122"/>
                <a:ea typeface="楷体_GB2312" pitchFamily="49" charset="-122"/>
              </a:rPr>
              <a:t>仰卧于硬板床或地上</a:t>
            </a:r>
            <a:r>
              <a:rPr lang="en-US" altLang="zh-CN" sz="2400" b="1" smtClean="0">
                <a:solidFill>
                  <a:srgbClr val="376092"/>
                </a:solidFill>
                <a:ea typeface="楷体_GB2312" pitchFamily="49" charset="-122"/>
              </a:rPr>
              <a:t>,</a:t>
            </a:r>
            <a:r>
              <a:rPr sz="2400" b="1" smtClean="0">
                <a:solidFill>
                  <a:srgbClr val="376092"/>
                </a:solidFill>
                <a:latin typeface="华文楷体" pitchFamily="2" charset="-122"/>
                <a:ea typeface="楷体_GB2312" pitchFamily="49" charset="-122"/>
              </a:rPr>
              <a:t>如为软床</a:t>
            </a:r>
            <a:r>
              <a:rPr lang="en-US" altLang="zh-CN" sz="2400" b="1" smtClean="0">
                <a:solidFill>
                  <a:srgbClr val="376092"/>
                </a:solidFill>
              </a:rPr>
              <a:t>,</a:t>
            </a:r>
            <a:r>
              <a:rPr sz="2400" b="1" smtClean="0">
                <a:solidFill>
                  <a:srgbClr val="376092"/>
                </a:solidFill>
                <a:latin typeface="华文楷体" pitchFamily="2" charset="-122"/>
                <a:ea typeface="楷体_GB2312" pitchFamily="49" charset="-122"/>
              </a:rPr>
              <a:t>身下应放一木板</a:t>
            </a:r>
            <a:r>
              <a:rPr lang="en-US" altLang="zh-CN" sz="2400" b="1" smtClean="0">
                <a:solidFill>
                  <a:srgbClr val="376092"/>
                </a:solidFill>
                <a:ea typeface="楷体_GB2312" pitchFamily="49" charset="-122"/>
              </a:rPr>
              <a:t>,</a:t>
            </a:r>
            <a:r>
              <a:rPr sz="2400" b="1" smtClean="0">
                <a:solidFill>
                  <a:srgbClr val="376092"/>
                </a:solidFill>
                <a:latin typeface="华文楷体" pitchFamily="2" charset="-122"/>
                <a:ea typeface="楷体_GB2312" pitchFamily="49" charset="-122"/>
              </a:rPr>
              <a:t>以保证按压有效。</a:t>
            </a:r>
          </a:p>
          <a:p>
            <a:pPr eaLnBrk="1" hangingPunct="1">
              <a:lnSpc>
                <a:spcPct val="150000"/>
              </a:lnSpc>
            </a:pPr>
            <a:r>
              <a:rPr sz="2400" b="1" smtClean="0">
                <a:solidFill>
                  <a:srgbClr val="FF6699"/>
                </a:solidFill>
                <a:latin typeface="华文楷体" pitchFamily="2" charset="-122"/>
                <a:ea typeface="楷体_GB2312" pitchFamily="49" charset="-122"/>
              </a:rPr>
              <a:t>抢救者体位：</a:t>
            </a:r>
            <a:r>
              <a:rPr sz="2400" b="1" smtClean="0">
                <a:solidFill>
                  <a:srgbClr val="376092"/>
                </a:solidFill>
                <a:latin typeface="华文楷体" pitchFamily="2" charset="-122"/>
                <a:ea typeface="楷体_GB2312" pitchFamily="49" charset="-122"/>
              </a:rPr>
              <a:t>抢救者应紧靠患者胸部一侧，一般在其右侧，根据患者所处位置的高低采用跪式或用脚凳等不同体位</a:t>
            </a:r>
            <a:r>
              <a:rPr lang="en-US" altLang="zh-CN" sz="2400" b="1" smtClean="0">
                <a:solidFill>
                  <a:srgbClr val="376092"/>
                </a:solidFill>
                <a:ea typeface="楷体_GB2312" pitchFamily="49" charset="-122"/>
              </a:rPr>
              <a:t>.</a:t>
            </a:r>
          </a:p>
          <a:p>
            <a:pPr eaLnBrk="1" hangingPunct="1"/>
            <a:endParaRPr smtClean="0">
              <a:solidFill>
                <a:srgbClr val="376092"/>
              </a:solidFill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20484" name="Picture 5" descr="d:\My Documents\新建文件夹 (2)\u=241709453,4143883231&amp;fm=0&amp;gp=0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25" y="2071678"/>
            <a:ext cx="3071813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4B2995F-C75D-48BA-9A8E-293B59940E86}" type="slidenum">
              <a:rPr lang="en-US" altLang="zh-CN"/>
              <a:pPr/>
              <a:t>17</a:t>
            </a:fld>
            <a:endParaRPr lang="en-US" altLang="zh-CN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357166"/>
            <a:ext cx="7845425" cy="838200"/>
          </a:xfrm>
        </p:spPr>
        <p:txBody>
          <a:bodyPr/>
          <a:lstStyle/>
          <a:p>
            <a:pPr eaLnBrk="1" hangingPunct="1"/>
            <a:r>
              <a:rPr lang="zh-CN" altLang="en-US" sz="4200" dirty="0" smtClean="0">
                <a:solidFill>
                  <a:schemeClr val="tx1"/>
                </a:solidFill>
                <a:ea typeface="黑体" pitchFamily="2" charset="-122"/>
              </a:rPr>
              <a:t>徒手标准胸外按压</a:t>
            </a:r>
          </a:p>
        </p:txBody>
      </p:sp>
      <p:sp>
        <p:nvSpPr>
          <p:cNvPr id="16388" name="AutoShape 3"/>
          <p:cNvSpPr>
            <a:spLocks noChangeArrowheads="1"/>
          </p:cNvSpPr>
          <p:nvPr/>
        </p:nvSpPr>
        <p:spPr bwMode="ltGray">
          <a:xfrm>
            <a:off x="3727450" y="2762250"/>
            <a:ext cx="4122738" cy="1003300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accent2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6350" algn="ctr">
            <a:noFill/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389" name="AutoShape 4"/>
          <p:cNvSpPr>
            <a:spLocks noChangeArrowheads="1"/>
          </p:cNvSpPr>
          <p:nvPr/>
        </p:nvSpPr>
        <p:spPr bwMode="ltGray">
          <a:xfrm>
            <a:off x="3714750" y="3925888"/>
            <a:ext cx="4114800" cy="971550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folHlink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6350" algn="ctr">
            <a:noFill/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390" name="AutoShape 5"/>
          <p:cNvSpPr>
            <a:spLocks noChangeArrowheads="1"/>
          </p:cNvSpPr>
          <p:nvPr/>
        </p:nvSpPr>
        <p:spPr bwMode="ltGray">
          <a:xfrm>
            <a:off x="3692525" y="4991100"/>
            <a:ext cx="4137025" cy="982663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6350" algn="ctr">
            <a:noFill/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391" name="Text Box 6"/>
          <p:cNvSpPr txBox="1">
            <a:spLocks noChangeArrowheads="1"/>
          </p:cNvSpPr>
          <p:nvPr/>
        </p:nvSpPr>
        <p:spPr bwMode="gray">
          <a:xfrm>
            <a:off x="4500563" y="3068638"/>
            <a:ext cx="405447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000" b="1">
                <a:latin typeface="黑体" pitchFamily="2" charset="-122"/>
                <a:ea typeface="黑体" pitchFamily="2" charset="-122"/>
              </a:rPr>
              <a:t>胸骨中下</a:t>
            </a:r>
            <a:r>
              <a:rPr lang="en-US" altLang="zh-CN" sz="2000" b="1">
                <a:latin typeface="黑体" pitchFamily="2" charset="-122"/>
                <a:ea typeface="黑体" pitchFamily="2" charset="-122"/>
              </a:rPr>
              <a:t>1/3</a:t>
            </a:r>
          </a:p>
        </p:txBody>
      </p:sp>
      <p:sp>
        <p:nvSpPr>
          <p:cNvPr id="16392" name="Text Box 7"/>
          <p:cNvSpPr txBox="1">
            <a:spLocks noChangeArrowheads="1"/>
          </p:cNvSpPr>
          <p:nvPr/>
        </p:nvSpPr>
        <p:spPr bwMode="gray">
          <a:xfrm>
            <a:off x="4427538" y="4149725"/>
            <a:ext cx="3903662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000" b="1">
                <a:latin typeface="黑体" pitchFamily="2" charset="-122"/>
                <a:ea typeface="黑体" pitchFamily="2" charset="-122"/>
              </a:rPr>
              <a:t>每分钟</a:t>
            </a:r>
            <a:r>
              <a:rPr lang="en-US" altLang="zh-CN" sz="2000" b="1">
                <a:latin typeface="黑体" pitchFamily="2" charset="-122"/>
                <a:ea typeface="黑体" pitchFamily="2" charset="-122"/>
              </a:rPr>
              <a:t>100</a:t>
            </a:r>
            <a:r>
              <a:rPr lang="zh-CN" altLang="en-US" sz="2000" b="1">
                <a:latin typeface="黑体" pitchFamily="2" charset="-122"/>
                <a:ea typeface="黑体" pitchFamily="2" charset="-122"/>
              </a:rPr>
              <a:t>次</a:t>
            </a:r>
          </a:p>
        </p:txBody>
      </p:sp>
      <p:sp>
        <p:nvSpPr>
          <p:cNvPr id="16393" name="Text Box 8"/>
          <p:cNvSpPr txBox="1">
            <a:spLocks noChangeArrowheads="1"/>
          </p:cNvSpPr>
          <p:nvPr/>
        </p:nvSpPr>
        <p:spPr bwMode="gray">
          <a:xfrm>
            <a:off x="4572000" y="5229225"/>
            <a:ext cx="341947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 dirty="0" smtClean="0">
                <a:latin typeface="黑体" pitchFamily="2" charset="-122"/>
                <a:ea typeface="黑体" pitchFamily="2" charset="-122"/>
              </a:rPr>
              <a:t>5</a:t>
            </a:r>
            <a:r>
              <a:rPr lang="zh-CN" altLang="en-US" sz="2000" b="1" dirty="0">
                <a:latin typeface="黑体" pitchFamily="2" charset="-122"/>
                <a:ea typeface="黑体" pitchFamily="2" charset="-122"/>
              </a:rPr>
              <a:t>厘米</a:t>
            </a:r>
          </a:p>
        </p:txBody>
      </p:sp>
      <p:sp>
        <p:nvSpPr>
          <p:cNvPr id="16394" name="AutoShape 9"/>
          <p:cNvSpPr>
            <a:spLocks noChangeArrowheads="1"/>
          </p:cNvSpPr>
          <p:nvPr/>
        </p:nvSpPr>
        <p:spPr bwMode="gray">
          <a:xfrm>
            <a:off x="3835400" y="3114675"/>
            <a:ext cx="469900" cy="371475"/>
          </a:xfrm>
          <a:prstGeom prst="rightArrow">
            <a:avLst>
              <a:gd name="adj1" fmla="val 50000"/>
              <a:gd name="adj2" fmla="val 52707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395" name="AutoShape 10"/>
          <p:cNvSpPr>
            <a:spLocks noChangeArrowheads="1"/>
          </p:cNvSpPr>
          <p:nvPr/>
        </p:nvSpPr>
        <p:spPr bwMode="gray">
          <a:xfrm>
            <a:off x="3843338" y="4179888"/>
            <a:ext cx="469900" cy="371475"/>
          </a:xfrm>
          <a:prstGeom prst="rightArrow">
            <a:avLst>
              <a:gd name="adj1" fmla="val 50000"/>
              <a:gd name="adj2" fmla="val 52707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396" name="AutoShape 11"/>
          <p:cNvSpPr>
            <a:spLocks noChangeArrowheads="1"/>
          </p:cNvSpPr>
          <p:nvPr/>
        </p:nvSpPr>
        <p:spPr bwMode="gray">
          <a:xfrm>
            <a:off x="3833813" y="5294313"/>
            <a:ext cx="469900" cy="371475"/>
          </a:xfrm>
          <a:prstGeom prst="rightArrow">
            <a:avLst>
              <a:gd name="adj1" fmla="val 50000"/>
              <a:gd name="adj2" fmla="val 52707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609725" y="4760913"/>
            <a:ext cx="2238375" cy="1330325"/>
            <a:chOff x="471" y="272"/>
            <a:chExt cx="1161" cy="1539"/>
          </a:xfrm>
        </p:grpSpPr>
        <p:sp>
          <p:nvSpPr>
            <p:cNvPr id="16408" name="Oval 13"/>
            <p:cNvSpPr>
              <a:spLocks noChangeArrowheads="1"/>
            </p:cNvSpPr>
            <p:nvPr/>
          </p:nvSpPr>
          <p:spPr bwMode="ltGray">
            <a:xfrm>
              <a:off x="471" y="1438"/>
              <a:ext cx="1159" cy="362"/>
            </a:xfrm>
            <a:prstGeom prst="ellipse">
              <a:avLst/>
            </a:prstGeom>
            <a:gradFill rotWithShape="1">
              <a:gsLst>
                <a:gs pos="0">
                  <a:srgbClr val="C1CF9D"/>
                </a:gs>
                <a:gs pos="50000">
                  <a:srgbClr val="E5EBD5"/>
                </a:gs>
                <a:gs pos="100000">
                  <a:srgbClr val="C1CF9D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2590" name="AutoShape 14"/>
            <p:cNvSpPr>
              <a:spLocks noChangeArrowheads="1"/>
            </p:cNvSpPr>
            <p:nvPr/>
          </p:nvSpPr>
          <p:spPr bwMode="ltGray">
            <a:xfrm>
              <a:off x="473" y="272"/>
              <a:ext cx="1159" cy="1539"/>
            </a:xfrm>
            <a:prstGeom prst="can">
              <a:avLst>
                <a:gd name="adj" fmla="val 33197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>
                    <a:alpha val="50000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1609725" y="3686175"/>
            <a:ext cx="2238375" cy="1330325"/>
            <a:chOff x="471" y="272"/>
            <a:chExt cx="1161" cy="1539"/>
          </a:xfrm>
        </p:grpSpPr>
        <p:sp>
          <p:nvSpPr>
            <p:cNvPr id="16406" name="Oval 16"/>
            <p:cNvSpPr>
              <a:spLocks noChangeArrowheads="1"/>
            </p:cNvSpPr>
            <p:nvPr/>
          </p:nvSpPr>
          <p:spPr bwMode="ltGray">
            <a:xfrm>
              <a:off x="471" y="1438"/>
              <a:ext cx="1159" cy="362"/>
            </a:xfrm>
            <a:prstGeom prst="ellipse">
              <a:avLst/>
            </a:prstGeom>
            <a:gradFill rotWithShape="1">
              <a:gsLst>
                <a:gs pos="0">
                  <a:srgbClr val="C1CF9D"/>
                </a:gs>
                <a:gs pos="50000">
                  <a:srgbClr val="E5EBD5"/>
                </a:gs>
                <a:gs pos="100000">
                  <a:srgbClr val="C1CF9D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2593" name="AutoShape 17"/>
            <p:cNvSpPr>
              <a:spLocks noChangeArrowheads="1"/>
            </p:cNvSpPr>
            <p:nvPr/>
          </p:nvSpPr>
          <p:spPr bwMode="ltGray">
            <a:xfrm>
              <a:off x="473" y="272"/>
              <a:ext cx="1159" cy="1539"/>
            </a:xfrm>
            <a:prstGeom prst="can">
              <a:avLst>
                <a:gd name="adj" fmla="val 33197"/>
              </a:avLst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>
                    <a:alpha val="50000"/>
                  </a:schemeClr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1609725" y="2598738"/>
            <a:ext cx="2238375" cy="1330325"/>
            <a:chOff x="471" y="272"/>
            <a:chExt cx="1161" cy="1539"/>
          </a:xfrm>
        </p:grpSpPr>
        <p:sp>
          <p:nvSpPr>
            <p:cNvPr id="16404" name="Oval 19"/>
            <p:cNvSpPr>
              <a:spLocks noChangeArrowheads="1"/>
            </p:cNvSpPr>
            <p:nvPr/>
          </p:nvSpPr>
          <p:spPr bwMode="ltGray">
            <a:xfrm>
              <a:off x="471" y="1438"/>
              <a:ext cx="1159" cy="362"/>
            </a:xfrm>
            <a:prstGeom prst="ellipse">
              <a:avLst/>
            </a:prstGeom>
            <a:gradFill rotWithShape="1">
              <a:gsLst>
                <a:gs pos="0">
                  <a:srgbClr val="C1CF9D"/>
                </a:gs>
                <a:gs pos="50000">
                  <a:srgbClr val="E5EBD5"/>
                </a:gs>
                <a:gs pos="100000">
                  <a:srgbClr val="C1CF9D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2596" name="AutoShape 20"/>
            <p:cNvSpPr>
              <a:spLocks noChangeArrowheads="1"/>
            </p:cNvSpPr>
            <p:nvPr/>
          </p:nvSpPr>
          <p:spPr bwMode="ltGray">
            <a:xfrm>
              <a:off x="473" y="272"/>
              <a:ext cx="1159" cy="1539"/>
            </a:xfrm>
            <a:prstGeom prst="can">
              <a:avLst>
                <a:gd name="adj" fmla="val 33197"/>
              </a:avLst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>
                    <a:alpha val="50000"/>
                  </a:schemeClr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152597" name="Text Box 21"/>
          <p:cNvSpPr txBox="1">
            <a:spLocks noChangeArrowheads="1"/>
          </p:cNvSpPr>
          <p:nvPr/>
        </p:nvSpPr>
        <p:spPr bwMode="black">
          <a:xfrm>
            <a:off x="1714480" y="3071810"/>
            <a:ext cx="2074863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00330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CN" altLang="en-US" sz="2000">
                <a:latin typeface="Arial" charset="0"/>
                <a:ea typeface="黑体" pitchFamily="2" charset="-122"/>
              </a:rPr>
              <a:t>按压部位</a:t>
            </a:r>
          </a:p>
        </p:txBody>
      </p:sp>
      <p:sp>
        <p:nvSpPr>
          <p:cNvPr id="152598" name="Text Box 22"/>
          <p:cNvSpPr txBox="1">
            <a:spLocks noChangeArrowheads="1"/>
          </p:cNvSpPr>
          <p:nvPr/>
        </p:nvSpPr>
        <p:spPr bwMode="black">
          <a:xfrm>
            <a:off x="2051050" y="4292600"/>
            <a:ext cx="2074863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00330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000">
                <a:latin typeface="Arial" charset="0"/>
                <a:ea typeface="黑体" pitchFamily="2" charset="-122"/>
              </a:rPr>
              <a:t>按压频率</a:t>
            </a:r>
          </a:p>
        </p:txBody>
      </p:sp>
      <p:sp>
        <p:nvSpPr>
          <p:cNvPr id="152599" name="Text Box 23"/>
          <p:cNvSpPr txBox="1">
            <a:spLocks noChangeArrowheads="1"/>
          </p:cNvSpPr>
          <p:nvPr/>
        </p:nvSpPr>
        <p:spPr bwMode="black">
          <a:xfrm>
            <a:off x="1619250" y="5300663"/>
            <a:ext cx="2074863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00330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CN" altLang="en-US" sz="2000">
                <a:latin typeface="黑体" pitchFamily="2" charset="-122"/>
                <a:ea typeface="黑体" pitchFamily="2" charset="-122"/>
              </a:rPr>
              <a:t>按压深度</a:t>
            </a:r>
            <a:endParaRPr lang="zh-CN" altLang="en-US" sz="2000">
              <a:latin typeface="Arial" charset="0"/>
            </a:endParaRPr>
          </a:p>
        </p:txBody>
      </p:sp>
      <p:pic>
        <p:nvPicPr>
          <p:cNvPr id="16403" name="Picture 24" descr="0092iChestco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0425" y="620713"/>
            <a:ext cx="2808288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标题 1"/>
          <p:cNvSpPr>
            <a:spLocks noGrp="1"/>
          </p:cNvSpPr>
          <p:nvPr>
            <p:ph type="title"/>
          </p:nvPr>
        </p:nvSpPr>
        <p:spPr>
          <a:xfrm>
            <a:off x="447675" y="276225"/>
            <a:ext cx="8215313" cy="1652577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CN" sz="3200" b="1" dirty="0" smtClean="0">
                <a:latin typeface="楷体_GB2312" pitchFamily="49" charset="-122"/>
                <a:ea typeface="楷体_GB2312" pitchFamily="49" charset="-122"/>
              </a:rPr>
              <a:t> </a:t>
            </a:r>
            <a:r>
              <a:rPr lang="en-US" altLang="zh-CN" sz="32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BLS</a:t>
            </a:r>
            <a:r>
              <a:rPr lang="zh-CN" altLang="en-US" sz="32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的实施程序</a:t>
            </a:r>
            <a:r>
              <a:rPr lang="en-US" altLang="zh-CN" sz="32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/>
            </a:r>
            <a:br>
              <a:rPr lang="en-US" altLang="zh-CN" sz="32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</a:br>
            <a:r>
              <a:rPr lang="en-US" altLang="zh-CN" sz="32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/>
            </a:r>
            <a:br>
              <a:rPr lang="en-US" altLang="zh-CN" sz="32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</a:br>
            <a:r>
              <a:rPr lang="zh-CN" altLang="en-US" sz="3200" dirty="0" smtClean="0">
                <a:solidFill>
                  <a:schemeClr val="tx1"/>
                </a:solidFill>
              </a:rPr>
              <a:t>第四步     胸外按压（人工循环） </a:t>
            </a:r>
          </a:p>
        </p:txBody>
      </p:sp>
      <p:sp>
        <p:nvSpPr>
          <p:cNvPr id="21507" name="内容占位符 2"/>
          <p:cNvSpPr>
            <a:spLocks noGrp="1"/>
          </p:cNvSpPr>
          <p:nvPr>
            <p:ph idx="1"/>
          </p:nvPr>
        </p:nvSpPr>
        <p:spPr>
          <a:xfrm>
            <a:off x="457200" y="1935163"/>
            <a:ext cx="5829300" cy="4389437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150000"/>
              </a:lnSpc>
            </a:pPr>
            <a:r>
              <a:rPr sz="2000" b="1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肘关节伸直，上肢呈直线，双肩正对双手，双手重叠按压，每次按压后放松时双手不离开胸壁。</a:t>
            </a:r>
            <a:endParaRPr lang="en-US" altLang="zh-CN" sz="2000" b="1" smtClean="0">
              <a:solidFill>
                <a:srgbClr val="376092"/>
              </a:solidFill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lnSpc>
                <a:spcPct val="150000"/>
              </a:lnSpc>
            </a:pPr>
            <a:r>
              <a:rPr kumimoji="1" sz="2000" b="1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按压深度   至少</a:t>
            </a:r>
            <a:r>
              <a:rPr kumimoji="1" lang="en-US" altLang="zh-CN" sz="2000" b="1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5cm</a:t>
            </a:r>
          </a:p>
          <a:p>
            <a:pPr eaLnBrk="1" hangingPunct="1">
              <a:lnSpc>
                <a:spcPct val="150000"/>
              </a:lnSpc>
            </a:pPr>
            <a:r>
              <a:rPr kumimoji="1" sz="2000" b="1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按压频率   至少</a:t>
            </a:r>
            <a:r>
              <a:rPr kumimoji="1" lang="en-US" altLang="zh-CN" sz="2000" b="1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100</a:t>
            </a:r>
            <a:r>
              <a:rPr kumimoji="1" sz="2000" b="1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次</a:t>
            </a:r>
            <a:r>
              <a:rPr kumimoji="1" lang="en-US" altLang="zh-CN" sz="2000" b="1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/min</a:t>
            </a:r>
          </a:p>
          <a:p>
            <a:pPr eaLnBrk="1" hangingPunct="1">
              <a:lnSpc>
                <a:spcPct val="150000"/>
              </a:lnSpc>
            </a:pPr>
            <a:r>
              <a:rPr kumimoji="1" sz="2000" b="1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按压</a:t>
            </a:r>
            <a:r>
              <a:rPr kumimoji="1" lang="en-US" altLang="zh-CN" sz="2000" b="1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/</a:t>
            </a:r>
            <a:r>
              <a:rPr kumimoji="1" sz="2000" b="1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通气的比例</a:t>
            </a:r>
            <a:r>
              <a:rPr kumimoji="1" lang="en-US" altLang="zh-CN" sz="2000" b="1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30</a:t>
            </a:r>
            <a:r>
              <a:rPr kumimoji="1" sz="2000" b="1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：</a:t>
            </a:r>
            <a:r>
              <a:rPr kumimoji="1" lang="en-US" altLang="zh-CN" sz="2000" b="1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2</a:t>
            </a:r>
          </a:p>
          <a:p>
            <a:pPr eaLnBrk="1" hangingPunct="1">
              <a:lnSpc>
                <a:spcPct val="150000"/>
              </a:lnSpc>
            </a:pPr>
            <a:r>
              <a:rPr kumimoji="1" sz="2000" b="1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按压与放松时间相等，保证每次按压后胸廓回弹</a:t>
            </a:r>
            <a:endParaRPr kumimoji="1" lang="en-US" altLang="zh-CN" sz="2000" b="1" smtClean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lnSpc>
                <a:spcPct val="150000"/>
              </a:lnSpc>
            </a:pPr>
            <a:r>
              <a:rPr sz="2000" b="1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按压部位：</a:t>
            </a:r>
            <a:endParaRPr lang="en-US" altLang="zh-CN" sz="2000" b="1" smtClean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000" b="1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1.</a:t>
            </a:r>
            <a:r>
              <a:rPr sz="2000" b="1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俩乳头连线中点</a:t>
            </a:r>
            <a:r>
              <a:rPr lang="en-US" altLang="zh-CN" sz="2000" b="1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(</a:t>
            </a:r>
            <a:r>
              <a:rPr sz="2000" b="1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常用</a:t>
            </a:r>
            <a:r>
              <a:rPr lang="en-US" altLang="zh-CN" sz="2000" b="1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)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000" b="1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2.</a:t>
            </a:r>
            <a:r>
              <a:rPr sz="2000" b="1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剑突上两横指或胸骨中下</a:t>
            </a:r>
            <a:r>
              <a:rPr lang="en-US" altLang="zh-CN" sz="2000" b="1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1/3</a:t>
            </a:r>
            <a:r>
              <a:rPr sz="2000" b="1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处</a:t>
            </a:r>
          </a:p>
          <a:p>
            <a:pPr eaLnBrk="1" hangingPunct="1"/>
            <a:endParaRPr smtClean="0">
              <a:solidFill>
                <a:srgbClr val="376092"/>
              </a:solidFill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21508" name="Picture 4" descr="d:\My Documents\新建文件夹 (2)\u=493052844,2474513650&amp;fm=0&amp;gp=0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4500570"/>
            <a:ext cx="2428875" cy="181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6" descr="http://t3.baidu.com/it/u=860463943,1680352783&amp;fm=15&amp;gp=0.jpg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2500306"/>
            <a:ext cx="2071688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标题 1"/>
          <p:cNvSpPr>
            <a:spLocks noGrp="1"/>
          </p:cNvSpPr>
          <p:nvPr>
            <p:ph type="title"/>
          </p:nvPr>
        </p:nvSpPr>
        <p:spPr>
          <a:xfrm>
            <a:off x="447675" y="276225"/>
            <a:ext cx="8215313" cy="1509701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CN" sz="32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 BLS</a:t>
            </a:r>
            <a:r>
              <a:rPr lang="zh-CN" altLang="en-US" sz="32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的实施程序</a:t>
            </a:r>
            <a:r>
              <a:rPr lang="en-US" altLang="zh-CN" sz="32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/>
            </a:r>
            <a:br>
              <a:rPr lang="en-US" altLang="zh-CN" sz="32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</a:br>
            <a:r>
              <a:rPr lang="en-US" altLang="zh-CN" sz="32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/>
            </a:r>
            <a:br>
              <a:rPr lang="en-US" altLang="zh-CN" sz="32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</a:br>
            <a:r>
              <a:rPr lang="en-US" altLang="zh-CN" sz="32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       </a:t>
            </a:r>
            <a:r>
              <a:rPr lang="zh-CN" altLang="en-US" sz="3200" dirty="0" smtClean="0">
                <a:solidFill>
                  <a:schemeClr val="tx1"/>
                </a:solidFill>
              </a:rPr>
              <a:t>胸外按压重要性</a:t>
            </a:r>
          </a:p>
        </p:txBody>
      </p:sp>
      <p:sp>
        <p:nvSpPr>
          <p:cNvPr id="22531" name="内容占位符 2"/>
          <p:cNvSpPr>
            <a:spLocks noGrp="1"/>
          </p:cNvSpPr>
          <p:nvPr>
            <p:ph idx="1"/>
          </p:nvPr>
        </p:nvSpPr>
        <p:spPr>
          <a:xfrm>
            <a:off x="457200" y="1935163"/>
            <a:ext cx="8115328" cy="3422663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Wingdings 2" pitchFamily="18" charset="2"/>
              <a:buNone/>
            </a:pPr>
            <a:r>
              <a:rPr sz="2400" b="1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心脏按压的</a:t>
            </a:r>
            <a:r>
              <a:rPr sz="2400" b="1" dirty="0" smtClean="0">
                <a:solidFill>
                  <a:srgbClr val="FF6699"/>
                </a:solidFill>
                <a:latin typeface="楷体_GB2312" pitchFamily="49" charset="-122"/>
                <a:ea typeface="楷体_GB2312" pitchFamily="49" charset="-122"/>
              </a:rPr>
              <a:t>作用</a:t>
            </a:r>
            <a:endParaRPr lang="en-US" altLang="zh-CN" sz="2400" b="1" dirty="0" smtClean="0">
              <a:solidFill>
                <a:srgbClr val="376092"/>
              </a:solidFill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lnSpc>
                <a:spcPct val="150000"/>
              </a:lnSpc>
            </a:pPr>
            <a:r>
              <a:rPr sz="2400" b="1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提高心脏血管和脑血管的灌注压，保证重要脏器的血液灌注。标准的按压可以达到正常心脏射血量的</a:t>
            </a:r>
            <a:r>
              <a:rPr lang="en-US" altLang="zh-CN" sz="2400" b="1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25</a:t>
            </a:r>
            <a:r>
              <a:rPr sz="2400" b="1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～</a:t>
            </a:r>
            <a:r>
              <a:rPr lang="en-US" altLang="zh-CN" sz="2400" b="1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33%</a:t>
            </a:r>
            <a:r>
              <a:rPr sz="2400" b="1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，这对心脏骤停的患者尤其重要。</a:t>
            </a:r>
            <a:endParaRPr sz="2400" dirty="0" smtClean="0">
              <a:solidFill>
                <a:srgbClr val="376092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22532" name="Picture 9" descr="http://t2.baidu.com/it/u=291627531,3289108309&amp;fm=0&amp;gp=0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63" y="4071938"/>
            <a:ext cx="2357437" cy="183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2975" y="142852"/>
            <a:ext cx="7072363" cy="221457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sz="4000" dirty="0" smtClean="0">
                <a:solidFill>
                  <a:schemeClr val="tx1"/>
                </a:solidFill>
              </a:rPr>
              <a:t>重点掌握内容</a:t>
            </a:r>
            <a:r>
              <a:rPr lang="en-US" altLang="zh-CN" sz="4000" dirty="0" smtClean="0">
                <a:solidFill>
                  <a:schemeClr val="tx1"/>
                </a:solidFill>
              </a:rPr>
              <a:t/>
            </a:r>
            <a:br>
              <a:rPr lang="en-US" altLang="zh-CN" sz="4000" dirty="0" smtClean="0">
                <a:solidFill>
                  <a:schemeClr val="tx1"/>
                </a:solidFill>
              </a:rPr>
            </a:br>
            <a:r>
              <a:rPr lang="en-US" altLang="zh-CN" sz="4000" dirty="0" smtClean="0">
                <a:solidFill>
                  <a:schemeClr val="tx1"/>
                </a:solidFill>
              </a:rPr>
              <a:t/>
            </a:r>
            <a:br>
              <a:rPr lang="en-US" altLang="zh-CN" sz="4000" dirty="0" smtClean="0">
                <a:solidFill>
                  <a:schemeClr val="tx1"/>
                </a:solidFill>
              </a:rPr>
            </a:br>
            <a:r>
              <a:rPr lang="en-US" altLang="zh-CN" sz="40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CPR</a:t>
            </a:r>
            <a:r>
              <a:rPr lang="zh-CN" altLang="en-US" sz="40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的实施程序：</a:t>
            </a:r>
            <a:r>
              <a:rPr lang="en-US" altLang="zh-CN" sz="40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BLS  ALS  PLS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785813" y="2000250"/>
            <a:ext cx="8053387" cy="4500563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None/>
              <a:defRPr/>
            </a:pPr>
            <a:endParaRPr lang="en-US" altLang="zh-CN" sz="2400" b="1" dirty="0" smtClean="0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sz="24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心跳呼吸骤停判断标准</a:t>
            </a:r>
            <a:endParaRPr lang="en-US" altLang="zh-CN" sz="2400" b="1" dirty="0" smtClean="0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sz="24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如何判断循环  胸外按压  </a:t>
            </a:r>
            <a:endParaRPr lang="en-US" sz="2400" b="1" dirty="0" smtClean="0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sz="24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如何判断呼吸 打开气道方法  简易呼吸器的应用</a:t>
            </a:r>
            <a:endParaRPr lang="en-US" sz="2400" b="1" dirty="0" smtClean="0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sz="24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除颤器的应用</a:t>
            </a:r>
            <a:endParaRPr lang="en-US" altLang="zh-CN" sz="2400" b="1" dirty="0" smtClean="0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CN" sz="24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CPR</a:t>
            </a:r>
            <a:r>
              <a:rPr sz="24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的有效指征</a:t>
            </a:r>
            <a:endParaRPr lang="en-US" altLang="zh-CN" sz="2400" b="1" dirty="0" smtClean="0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altLang="zh-CN" sz="2400" b="1" dirty="0" smtClean="0">
              <a:latin typeface="楷体_GB2312" pitchFamily="49" charset="-122"/>
              <a:ea typeface="楷体_GB2312" pitchFamily="49" charset="-122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altLang="zh-CN" sz="2400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altLang="zh-CN" dirty="0" smtClean="0"/>
          </a:p>
        </p:txBody>
      </p:sp>
      <p:pic>
        <p:nvPicPr>
          <p:cNvPr id="6" name="图片 5" descr="A000220150322J58PPI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29322" y="3857628"/>
            <a:ext cx="1729463" cy="261248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标题 1"/>
          <p:cNvSpPr>
            <a:spLocks noGrp="1"/>
          </p:cNvSpPr>
          <p:nvPr>
            <p:ph type="title"/>
          </p:nvPr>
        </p:nvSpPr>
        <p:spPr>
          <a:xfrm>
            <a:off x="1071538" y="285728"/>
            <a:ext cx="6410341" cy="1509701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CN" sz="13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 </a:t>
            </a:r>
            <a:r>
              <a:rPr lang="en-US" altLang="zh-CN" sz="32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BLS</a:t>
            </a:r>
            <a:r>
              <a:rPr lang="zh-CN" altLang="en-US" sz="32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的实施程序</a:t>
            </a:r>
            <a:r>
              <a:rPr lang="en-US" altLang="zh-CN" sz="32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/>
            </a:r>
            <a:br>
              <a:rPr lang="en-US" altLang="zh-CN" sz="32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</a:br>
            <a:r>
              <a:rPr lang="en-US" altLang="zh-CN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/>
            </a:r>
            <a:br>
              <a:rPr lang="en-US" altLang="zh-CN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</a:br>
            <a:r>
              <a:rPr lang="en-US" altLang="zh-CN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     </a:t>
            </a:r>
            <a:r>
              <a:rPr lang="zh-CN" altLang="en-US" sz="3200" dirty="0" smtClean="0">
                <a:solidFill>
                  <a:schemeClr val="tx1"/>
                </a:solidFill>
              </a:rPr>
              <a:t>心脏按压的注意事项</a:t>
            </a:r>
          </a:p>
        </p:txBody>
      </p:sp>
      <p:sp>
        <p:nvSpPr>
          <p:cNvPr id="23555" name="内容占位符 2"/>
          <p:cNvSpPr>
            <a:spLocks noGrp="1"/>
          </p:cNvSpPr>
          <p:nvPr>
            <p:ph idx="1"/>
          </p:nvPr>
        </p:nvSpPr>
        <p:spPr>
          <a:xfrm>
            <a:off x="500034" y="2143116"/>
            <a:ext cx="8215313" cy="3711586"/>
          </a:xfrm>
        </p:spPr>
        <p:txBody>
          <a:bodyPr>
            <a:normAutofit/>
          </a:bodyPr>
          <a:lstStyle/>
          <a:p>
            <a:pPr eaLnBrk="1" hangingPunct="1">
              <a:lnSpc>
                <a:spcPct val="130000"/>
              </a:lnSpc>
              <a:spcAft>
                <a:spcPts val="700"/>
              </a:spcAft>
              <a:buFontTx/>
              <a:buNone/>
            </a:pPr>
            <a:r>
              <a:rPr lang="en-US" altLang="zh-CN" sz="2000" b="1" dirty="0" smtClean="0">
                <a:solidFill>
                  <a:srgbClr val="376092"/>
                </a:solidFill>
                <a:ea typeface="楷体_GB2312" pitchFamily="49" charset="-122"/>
              </a:rPr>
              <a:t>1.</a:t>
            </a:r>
            <a:r>
              <a:rPr sz="2400" b="1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抢救者按压时肘部弯曲，导致用力不垂直，按压力量不足，按压深度达不到</a:t>
            </a:r>
            <a:r>
              <a:rPr lang="en-US" altLang="zh-CN" sz="2400" b="1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5cm</a:t>
            </a:r>
            <a:r>
              <a:rPr sz="2400" b="1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；</a:t>
            </a:r>
          </a:p>
          <a:p>
            <a:pPr eaLnBrk="1" hangingPunct="1">
              <a:lnSpc>
                <a:spcPct val="130000"/>
              </a:lnSpc>
              <a:buFont typeface="Wingdings 2" pitchFamily="18" charset="2"/>
              <a:buNone/>
            </a:pPr>
            <a:r>
              <a:rPr lang="en-US" altLang="zh-CN" sz="2400" b="1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2.</a:t>
            </a:r>
            <a:r>
              <a:rPr sz="2400" b="1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冲击式按压、猛压、按压放松时抬手离开胸骨定位点，导致下次按压部位错误等情况，均可由此引起骨折。</a:t>
            </a:r>
            <a:endParaRPr lang="en-US" altLang="zh-CN" sz="2400" b="1" dirty="0" smtClean="0">
              <a:solidFill>
                <a:srgbClr val="376092"/>
              </a:solidFill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lnSpc>
                <a:spcPct val="130000"/>
              </a:lnSpc>
              <a:buFont typeface="Wingdings 2" pitchFamily="18" charset="2"/>
              <a:buNone/>
            </a:pPr>
            <a:r>
              <a:rPr lang="en-US" altLang="zh-CN" sz="2400" b="1" dirty="0" smtClean="0">
                <a:solidFill>
                  <a:srgbClr val="376092"/>
                </a:solidFill>
                <a:ea typeface="楷体_GB2312" pitchFamily="49" charset="-122"/>
              </a:rPr>
              <a:t>3.</a:t>
            </a:r>
            <a:r>
              <a:rPr sz="2400" b="1" dirty="0" smtClean="0">
                <a:solidFill>
                  <a:srgbClr val="376092"/>
                </a:solidFill>
                <a:latin typeface="华文楷体" pitchFamily="2" charset="-122"/>
                <a:ea typeface="楷体_GB2312" pitchFamily="49" charset="-122"/>
              </a:rPr>
              <a:t>包括以足够的速率和幅度进行按压，保证每次按压后胸廓回弹，尽可能减少按压中断并避免过度通气</a:t>
            </a:r>
          </a:p>
          <a:p>
            <a:pPr eaLnBrk="1" hangingPunct="1">
              <a:lnSpc>
                <a:spcPct val="130000"/>
              </a:lnSpc>
              <a:buFont typeface="Wingdings 2" pitchFamily="18" charset="2"/>
              <a:buNone/>
            </a:pPr>
            <a:endParaRPr lang="en-US" altLang="zh-CN" b="1" dirty="0" smtClean="0">
              <a:solidFill>
                <a:srgbClr val="376092"/>
              </a:solidFill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标题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7786742" cy="1428752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CN" sz="3200" b="1" dirty="0" smtClean="0">
                <a:latin typeface="楷体_GB2312" pitchFamily="49" charset="-122"/>
                <a:ea typeface="楷体_GB2312" pitchFamily="49" charset="-122"/>
              </a:rPr>
              <a:t> </a:t>
            </a:r>
            <a:r>
              <a:rPr lang="en-US" altLang="zh-CN" sz="32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BLS</a:t>
            </a:r>
            <a:r>
              <a:rPr lang="zh-CN" altLang="en-US" sz="32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的实施程序</a:t>
            </a:r>
            <a:r>
              <a:rPr lang="en-US" altLang="zh-CN" sz="32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/>
            </a:r>
            <a:br>
              <a:rPr lang="en-US" altLang="zh-CN" sz="32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</a:br>
            <a:r>
              <a:rPr lang="en-US" altLang="zh-CN" sz="32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/>
            </a:r>
            <a:br>
              <a:rPr lang="en-US" altLang="zh-CN" sz="32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</a:br>
            <a:r>
              <a:rPr lang="zh-CN" altLang="en-US" sz="3200" dirty="0" smtClean="0">
                <a:solidFill>
                  <a:schemeClr val="tx1"/>
                </a:solidFill>
              </a:rPr>
              <a:t>第五步     开放气道</a:t>
            </a:r>
          </a:p>
        </p:txBody>
      </p:sp>
      <p:sp>
        <p:nvSpPr>
          <p:cNvPr id="24579" name="内容占位符 2"/>
          <p:cNvSpPr>
            <a:spLocks noGrp="1"/>
          </p:cNvSpPr>
          <p:nvPr>
            <p:ph idx="1"/>
          </p:nvPr>
        </p:nvSpPr>
        <p:spPr>
          <a:xfrm>
            <a:off x="457200" y="2254250"/>
            <a:ext cx="5699125" cy="31750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sz="2400" b="1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搜刮口内异物，取下假牙</a:t>
            </a:r>
            <a:endParaRPr lang="en-US" altLang="zh-CN" sz="2400" b="1" dirty="0" smtClean="0">
              <a:solidFill>
                <a:srgbClr val="376092"/>
              </a:solidFill>
              <a:latin typeface="楷体_GB2312" pitchFamily="49" charset="-122"/>
              <a:ea typeface="楷体_GB2312" pitchFamily="49" charset="-122"/>
            </a:endParaRPr>
          </a:p>
          <a:p>
            <a:pPr eaLnBrk="1" hangingPunct="1"/>
            <a:r>
              <a:rPr sz="2400" b="1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打通气道：</a:t>
            </a:r>
            <a:endParaRPr lang="en-US" altLang="zh-CN" sz="2400" b="1" dirty="0" smtClean="0">
              <a:solidFill>
                <a:srgbClr val="376092"/>
              </a:solidFill>
              <a:latin typeface="楷体_GB2312" pitchFamily="49" charset="-122"/>
              <a:ea typeface="楷体_GB2312" pitchFamily="49" charset="-122"/>
            </a:endParaRPr>
          </a:p>
          <a:p>
            <a:pPr eaLnBrk="1" hangingPunct="1"/>
            <a:r>
              <a:rPr sz="2400" b="1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方法一：</a:t>
            </a:r>
            <a:r>
              <a:rPr sz="2400" b="1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仰头举颏法（常用）</a:t>
            </a:r>
            <a:endParaRPr lang="en-US" altLang="zh-CN" sz="2400" b="1" dirty="0" smtClean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  <a:p>
            <a:pPr eaLnBrk="1" hangingPunct="1"/>
            <a:endParaRPr lang="en-US" altLang="zh-CN" sz="2400" b="1" dirty="0" smtClean="0">
              <a:solidFill>
                <a:srgbClr val="376092"/>
              </a:solidFill>
              <a:latin typeface="楷体_GB2312" pitchFamily="49" charset="-122"/>
              <a:ea typeface="楷体_GB2312" pitchFamily="49" charset="-122"/>
            </a:endParaRPr>
          </a:p>
          <a:p>
            <a:pPr eaLnBrk="1" hangingPunct="1"/>
            <a:endParaRPr lang="en-US" altLang="zh-CN" sz="2400" b="1" dirty="0" smtClean="0">
              <a:solidFill>
                <a:srgbClr val="376092"/>
              </a:solidFill>
              <a:latin typeface="楷体_GB2312" pitchFamily="49" charset="-122"/>
              <a:ea typeface="楷体_GB2312" pitchFamily="49" charset="-122"/>
            </a:endParaRPr>
          </a:p>
          <a:p>
            <a:pPr eaLnBrk="1" hangingPunct="1"/>
            <a:endParaRPr lang="en-US" altLang="zh-CN" sz="2400" b="1" dirty="0" smtClean="0">
              <a:solidFill>
                <a:srgbClr val="376092"/>
              </a:solidFill>
              <a:latin typeface="楷体_GB2312" pitchFamily="49" charset="-122"/>
              <a:ea typeface="楷体_GB2312" pitchFamily="49" charset="-122"/>
            </a:endParaRPr>
          </a:p>
          <a:p>
            <a:pPr eaLnBrk="1" hangingPunct="1"/>
            <a:r>
              <a:rPr sz="2400" b="1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方法二：</a:t>
            </a:r>
            <a:r>
              <a:rPr sz="2400" b="1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拉颌法 （怀疑颈部损伤首选）</a:t>
            </a:r>
          </a:p>
        </p:txBody>
      </p:sp>
      <p:pic>
        <p:nvPicPr>
          <p:cNvPr id="24580" name="Picture 10" descr="http://t3.baidu.com/it/u=1021032403,1584734011&amp;fm=0&amp;gp=0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4714884"/>
            <a:ext cx="1928812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6" descr="d:\My Documents\新建文件夹 (2)\u=1341768301,342607776&amp;fm=0&amp;gp=0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1357298"/>
            <a:ext cx="4214842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标题 1"/>
          <p:cNvSpPr>
            <a:spLocks noGrp="1"/>
          </p:cNvSpPr>
          <p:nvPr>
            <p:ph type="title"/>
          </p:nvPr>
        </p:nvSpPr>
        <p:spPr>
          <a:xfrm>
            <a:off x="928662" y="357166"/>
            <a:ext cx="6624655" cy="1581139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CN" sz="32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 BLS</a:t>
            </a:r>
            <a:r>
              <a:rPr lang="zh-CN" altLang="en-US" sz="32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的实施程序</a:t>
            </a:r>
            <a:r>
              <a:rPr lang="en-US" altLang="zh-CN" sz="32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/>
            </a:r>
            <a:br>
              <a:rPr lang="en-US" altLang="zh-CN" sz="32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</a:br>
            <a:r>
              <a:rPr lang="en-US" altLang="zh-CN" sz="32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/>
            </a:r>
            <a:br>
              <a:rPr lang="en-US" altLang="zh-CN" sz="32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</a:br>
            <a:r>
              <a:rPr lang="zh-CN" altLang="en-US" sz="3200" dirty="0" smtClean="0">
                <a:solidFill>
                  <a:schemeClr val="tx1"/>
                </a:solidFill>
              </a:rPr>
              <a:t>第六步     人工呼吸</a:t>
            </a:r>
          </a:p>
        </p:txBody>
      </p:sp>
      <p:sp>
        <p:nvSpPr>
          <p:cNvPr id="25603" name="内容占位符 2"/>
          <p:cNvSpPr>
            <a:spLocks noGrp="1"/>
          </p:cNvSpPr>
          <p:nvPr>
            <p:ph idx="1"/>
          </p:nvPr>
        </p:nvSpPr>
        <p:spPr>
          <a:xfrm>
            <a:off x="457200" y="2039938"/>
            <a:ext cx="5186363" cy="417512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150000"/>
              </a:lnSpc>
              <a:buFont typeface="Wingdings 2" pitchFamily="18" charset="2"/>
              <a:buNone/>
            </a:pPr>
            <a:r>
              <a:rPr sz="24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患者无呼吸或呼吸微弱给予人工呼吸</a:t>
            </a:r>
            <a:endParaRPr lang="en-US" altLang="zh-CN" sz="2400" b="1" dirty="0" smtClean="0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lnSpc>
                <a:spcPct val="150000"/>
              </a:lnSpc>
            </a:pPr>
            <a:r>
              <a:rPr sz="24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方法一：口对口人工呼吸</a:t>
            </a:r>
            <a:endParaRPr lang="en-US" altLang="zh-CN" sz="2400" b="1" dirty="0" smtClean="0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lnSpc>
                <a:spcPct val="150000"/>
              </a:lnSpc>
              <a:buFont typeface="Wingdings 2" pitchFamily="18" charset="2"/>
              <a:buNone/>
            </a:pPr>
            <a:r>
              <a:rPr lang="en-US" altLang="zh-CN" sz="24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1</a:t>
            </a:r>
            <a:r>
              <a:rPr sz="24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、抢救者用按于前额一手的拇指和食指，捏闭病人鼻孔</a:t>
            </a:r>
          </a:p>
          <a:p>
            <a:pPr eaLnBrk="1" hangingPunct="1">
              <a:lnSpc>
                <a:spcPct val="150000"/>
              </a:lnSpc>
              <a:buFont typeface="Wingdings 2" pitchFamily="18" charset="2"/>
              <a:buNone/>
            </a:pPr>
            <a:r>
              <a:rPr lang="en-US" altLang="zh-CN" sz="24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2</a:t>
            </a:r>
            <a:r>
              <a:rPr sz="24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、先缓慢吹气</a:t>
            </a:r>
            <a:r>
              <a:rPr lang="en-US" altLang="zh-CN" sz="24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2</a:t>
            </a:r>
            <a:r>
              <a:rPr sz="24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次，以扩张萎陷的肺脏，并检查气道开放的效果。</a:t>
            </a:r>
            <a:r>
              <a:rPr sz="20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/>
            </a:r>
            <a:br>
              <a:rPr sz="20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</a:br>
            <a:endParaRPr sz="2000" b="1" dirty="0" smtClean="0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25604" name="Picture 5" descr="d:\My Documents\新建文件夹 (2)\u=2147368391,2282218633&amp;fm=0&amp;gp=0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2928934"/>
            <a:ext cx="2786062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标题 1"/>
          <p:cNvSpPr>
            <a:spLocks noGrp="1"/>
          </p:cNvSpPr>
          <p:nvPr>
            <p:ph type="title"/>
          </p:nvPr>
        </p:nvSpPr>
        <p:spPr>
          <a:xfrm>
            <a:off x="1000100" y="214290"/>
            <a:ext cx="5981713" cy="1581139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CN" sz="32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 BLS</a:t>
            </a:r>
            <a:r>
              <a:rPr lang="zh-CN" altLang="en-US" sz="32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的实施程序</a:t>
            </a:r>
            <a:r>
              <a:rPr lang="en-US" altLang="zh-CN" sz="32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/>
            </a:r>
            <a:br>
              <a:rPr lang="en-US" altLang="zh-CN" sz="32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</a:br>
            <a:r>
              <a:rPr lang="en-US" altLang="zh-CN" sz="32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/>
            </a:r>
            <a:br>
              <a:rPr lang="en-US" altLang="zh-CN" sz="32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</a:br>
            <a:r>
              <a:rPr lang="zh-CN" altLang="en-US" sz="3200" dirty="0" smtClean="0">
                <a:solidFill>
                  <a:schemeClr val="tx1"/>
                </a:solidFill>
              </a:rPr>
              <a:t>第六步     人工呼吸</a:t>
            </a:r>
          </a:p>
        </p:txBody>
      </p:sp>
      <p:sp>
        <p:nvSpPr>
          <p:cNvPr id="26627" name="内容占位符 2"/>
          <p:cNvSpPr>
            <a:spLocks noGrp="1"/>
          </p:cNvSpPr>
          <p:nvPr>
            <p:ph idx="1"/>
          </p:nvPr>
        </p:nvSpPr>
        <p:spPr>
          <a:xfrm>
            <a:off x="500063" y="2000250"/>
            <a:ext cx="7543800" cy="3851275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sz="2200" b="1" dirty="0" smtClean="0">
                <a:solidFill>
                  <a:srgbClr val="7030A0"/>
                </a:solidFill>
                <a:latin typeface="+mj-ea"/>
                <a:ea typeface="+mj-ea"/>
              </a:rPr>
              <a:t>方法二：口对面罩（简易呼吸器）</a:t>
            </a:r>
            <a:endParaRPr lang="en-US" altLang="zh-CN" sz="2200" b="1" dirty="0" smtClean="0">
              <a:solidFill>
                <a:srgbClr val="7030A0"/>
              </a:solidFill>
              <a:latin typeface="+mj-ea"/>
              <a:ea typeface="+mj-ea"/>
            </a:endParaRPr>
          </a:p>
          <a:p>
            <a:pPr eaLnBrk="1" hangingPunct="1">
              <a:lnSpc>
                <a:spcPct val="150000"/>
              </a:lnSpc>
              <a:buFont typeface="Wingdings 2" pitchFamily="18" charset="2"/>
              <a:buNone/>
            </a:pPr>
            <a:r>
              <a:rPr lang="en-US" altLang="zh-CN" sz="2200" b="1" dirty="0" smtClean="0">
                <a:solidFill>
                  <a:srgbClr val="7030A0"/>
                </a:solidFill>
                <a:latin typeface="+mj-ea"/>
                <a:ea typeface="+mj-ea"/>
              </a:rPr>
              <a:t>1</a:t>
            </a:r>
            <a:r>
              <a:rPr sz="2200" b="1" dirty="0" smtClean="0">
                <a:solidFill>
                  <a:srgbClr val="7030A0"/>
                </a:solidFill>
                <a:latin typeface="+mj-ea"/>
                <a:ea typeface="+mj-ea"/>
              </a:rPr>
              <a:t>、利用供氧，最低氧气流速为</a:t>
            </a:r>
            <a:r>
              <a:rPr lang="en-US" altLang="zh-CN" sz="2200" b="1" dirty="0" smtClean="0">
                <a:solidFill>
                  <a:srgbClr val="7030A0"/>
                </a:solidFill>
                <a:latin typeface="+mj-ea"/>
                <a:ea typeface="+mj-ea"/>
              </a:rPr>
              <a:t>10L/min</a:t>
            </a:r>
            <a:r>
              <a:rPr sz="2200" b="1" dirty="0" smtClean="0">
                <a:solidFill>
                  <a:srgbClr val="7030A0"/>
                </a:solidFill>
                <a:latin typeface="+mj-ea"/>
                <a:ea typeface="+mj-ea"/>
              </a:rPr>
              <a:t>，潮气量</a:t>
            </a:r>
            <a:r>
              <a:rPr lang="en-US" altLang="zh-CN" sz="2200" b="1" dirty="0" smtClean="0">
                <a:solidFill>
                  <a:srgbClr val="7030A0"/>
                </a:solidFill>
                <a:latin typeface="+mj-ea"/>
                <a:ea typeface="+mj-ea"/>
              </a:rPr>
              <a:t>500-600ml</a:t>
            </a:r>
            <a:endParaRPr sz="2200" b="1" dirty="0" smtClean="0">
              <a:solidFill>
                <a:srgbClr val="7030A0"/>
              </a:solidFill>
              <a:latin typeface="+mj-ea"/>
              <a:ea typeface="+mj-ea"/>
            </a:endParaRP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"/>
            </a:pPr>
            <a:r>
              <a:rPr lang="en-US" altLang="zh-CN" sz="2200" b="1" dirty="0" smtClean="0">
                <a:solidFill>
                  <a:srgbClr val="7030A0"/>
                </a:solidFill>
                <a:latin typeface="+mj-ea"/>
                <a:ea typeface="+mj-ea"/>
              </a:rPr>
              <a:t> EC</a:t>
            </a:r>
            <a:r>
              <a:rPr sz="2200" b="1" dirty="0" smtClean="0">
                <a:solidFill>
                  <a:srgbClr val="7030A0"/>
                </a:solidFill>
                <a:latin typeface="+mj-ea"/>
                <a:ea typeface="+mj-ea"/>
              </a:rPr>
              <a:t>手法，初始给予</a:t>
            </a:r>
            <a:r>
              <a:rPr lang="en-US" altLang="zh-CN" sz="2200" b="1" dirty="0" smtClean="0">
                <a:solidFill>
                  <a:srgbClr val="7030A0"/>
                </a:solidFill>
                <a:latin typeface="+mj-ea"/>
                <a:ea typeface="+mj-ea"/>
              </a:rPr>
              <a:t>2</a:t>
            </a:r>
            <a:r>
              <a:rPr sz="2200" b="1" dirty="0" smtClean="0">
                <a:solidFill>
                  <a:srgbClr val="7030A0"/>
                </a:solidFill>
                <a:latin typeface="+mj-ea"/>
                <a:ea typeface="+mj-ea"/>
              </a:rPr>
              <a:t>次，每次送气大于</a:t>
            </a:r>
            <a:r>
              <a:rPr lang="en-US" altLang="zh-CN" sz="2200" b="1" dirty="0" smtClean="0">
                <a:solidFill>
                  <a:srgbClr val="7030A0"/>
                </a:solidFill>
                <a:latin typeface="+mj-ea"/>
                <a:ea typeface="+mj-ea"/>
              </a:rPr>
              <a:t>1</a:t>
            </a:r>
            <a:r>
              <a:rPr sz="2200" b="1" dirty="0" smtClean="0">
                <a:solidFill>
                  <a:srgbClr val="7030A0"/>
                </a:solidFill>
                <a:latin typeface="+mj-ea"/>
                <a:ea typeface="+mj-ea"/>
              </a:rPr>
              <a:t>秒，</a:t>
            </a:r>
            <a:endParaRPr lang="en-US" altLang="zh-CN" sz="2200" b="1" dirty="0" smtClean="0">
              <a:solidFill>
                <a:srgbClr val="7030A0"/>
              </a:solidFill>
              <a:latin typeface="+mj-ea"/>
              <a:ea typeface="+mj-ea"/>
            </a:endParaRPr>
          </a:p>
          <a:p>
            <a:pPr eaLnBrk="1" hangingPunct="1">
              <a:lnSpc>
                <a:spcPct val="150000"/>
              </a:lnSpc>
              <a:buFont typeface="Wingdings 2" pitchFamily="18" charset="2"/>
              <a:buNone/>
            </a:pPr>
            <a:r>
              <a:rPr lang="en-US" altLang="zh-CN" sz="2200" b="1" dirty="0" smtClean="0">
                <a:solidFill>
                  <a:srgbClr val="7030A0"/>
                </a:solidFill>
                <a:latin typeface="+mj-ea"/>
                <a:ea typeface="+mj-ea"/>
              </a:rPr>
              <a:t>2</a:t>
            </a:r>
            <a:r>
              <a:rPr sz="2200" b="1" dirty="0" smtClean="0">
                <a:solidFill>
                  <a:srgbClr val="7030A0"/>
                </a:solidFill>
                <a:latin typeface="+mj-ea"/>
                <a:ea typeface="+mj-ea"/>
              </a:rPr>
              <a:t>、有脉搏无呼吸</a:t>
            </a:r>
            <a:r>
              <a:rPr lang="en-US" altLang="zh-CN" sz="2200" b="1" dirty="0" smtClean="0">
                <a:solidFill>
                  <a:srgbClr val="7030A0"/>
                </a:solidFill>
                <a:latin typeface="+mj-ea"/>
                <a:ea typeface="+mj-ea"/>
              </a:rPr>
              <a:t>-</a:t>
            </a:r>
            <a:r>
              <a:rPr sz="2200" b="1" dirty="0" smtClean="0">
                <a:solidFill>
                  <a:srgbClr val="7030A0"/>
                </a:solidFill>
                <a:latin typeface="+mj-ea"/>
                <a:ea typeface="+mj-ea"/>
              </a:rPr>
              <a:t>只给予人工呼吸</a:t>
            </a:r>
            <a:endParaRPr lang="en-US" altLang="zh-CN" sz="2200" b="1" dirty="0" smtClean="0">
              <a:solidFill>
                <a:srgbClr val="7030A0"/>
              </a:solidFill>
              <a:latin typeface="+mj-ea"/>
              <a:ea typeface="+mj-ea"/>
            </a:endParaRPr>
          </a:p>
          <a:p>
            <a:pPr eaLnBrk="1" hangingPunct="1">
              <a:lnSpc>
                <a:spcPct val="150000"/>
              </a:lnSpc>
              <a:buFont typeface="Wingdings 2" pitchFamily="18" charset="2"/>
              <a:buNone/>
            </a:pPr>
            <a:r>
              <a:rPr sz="2200" b="1" dirty="0" smtClean="0">
                <a:solidFill>
                  <a:srgbClr val="7030A0"/>
                </a:solidFill>
                <a:latin typeface="+mj-ea"/>
                <a:ea typeface="+mj-ea"/>
              </a:rPr>
              <a:t>   成人           </a:t>
            </a:r>
            <a:r>
              <a:rPr lang="en-US" altLang="zh-CN" sz="2200" b="1" dirty="0" smtClean="0">
                <a:solidFill>
                  <a:srgbClr val="7030A0"/>
                </a:solidFill>
                <a:latin typeface="+mj-ea"/>
                <a:ea typeface="+mj-ea"/>
              </a:rPr>
              <a:t>10-12</a:t>
            </a:r>
            <a:r>
              <a:rPr sz="2200" b="1" dirty="0" smtClean="0">
                <a:solidFill>
                  <a:srgbClr val="7030A0"/>
                </a:solidFill>
                <a:latin typeface="+mj-ea"/>
                <a:ea typeface="+mj-ea"/>
              </a:rPr>
              <a:t>次</a:t>
            </a:r>
            <a:r>
              <a:rPr lang="en-US" altLang="zh-CN" sz="2200" b="1" dirty="0" smtClean="0">
                <a:solidFill>
                  <a:srgbClr val="7030A0"/>
                </a:solidFill>
                <a:latin typeface="+mj-ea"/>
                <a:ea typeface="+mj-ea"/>
              </a:rPr>
              <a:t>/</a:t>
            </a:r>
            <a:r>
              <a:rPr sz="2200" b="1" dirty="0" smtClean="0">
                <a:solidFill>
                  <a:srgbClr val="7030A0"/>
                </a:solidFill>
                <a:latin typeface="+mj-ea"/>
                <a:ea typeface="+mj-ea"/>
              </a:rPr>
              <a:t>分</a:t>
            </a:r>
            <a:endParaRPr lang="en-US" altLang="zh-CN" sz="2200" b="1" dirty="0" smtClean="0">
              <a:solidFill>
                <a:srgbClr val="7030A0"/>
              </a:solidFill>
              <a:latin typeface="+mj-ea"/>
              <a:ea typeface="+mj-ea"/>
            </a:endParaRPr>
          </a:p>
          <a:p>
            <a:pPr eaLnBrk="1" hangingPunct="1">
              <a:lnSpc>
                <a:spcPct val="150000"/>
              </a:lnSpc>
              <a:buFont typeface="Wingdings 2" pitchFamily="18" charset="2"/>
              <a:buNone/>
            </a:pPr>
            <a:r>
              <a:rPr sz="2200" b="1" dirty="0" smtClean="0">
                <a:solidFill>
                  <a:srgbClr val="7030A0"/>
                </a:solidFill>
                <a:latin typeface="+mj-ea"/>
                <a:ea typeface="+mj-ea"/>
              </a:rPr>
              <a:t>   儿童及婴儿     </a:t>
            </a:r>
            <a:r>
              <a:rPr lang="en-US" altLang="zh-CN" sz="2200" b="1" dirty="0" smtClean="0">
                <a:solidFill>
                  <a:srgbClr val="7030A0"/>
                </a:solidFill>
                <a:latin typeface="+mj-ea"/>
                <a:ea typeface="+mj-ea"/>
              </a:rPr>
              <a:t>12-20</a:t>
            </a:r>
            <a:r>
              <a:rPr sz="2200" b="1" dirty="0" smtClean="0">
                <a:solidFill>
                  <a:srgbClr val="7030A0"/>
                </a:solidFill>
                <a:latin typeface="+mj-ea"/>
                <a:ea typeface="+mj-ea"/>
              </a:rPr>
              <a:t>次</a:t>
            </a:r>
            <a:r>
              <a:rPr lang="en-US" altLang="zh-CN" sz="2200" b="1" dirty="0" smtClean="0">
                <a:solidFill>
                  <a:srgbClr val="7030A0"/>
                </a:solidFill>
                <a:latin typeface="+mj-ea"/>
                <a:ea typeface="+mj-ea"/>
              </a:rPr>
              <a:t>/</a:t>
            </a:r>
            <a:r>
              <a:rPr sz="2200" b="1" dirty="0" smtClean="0">
                <a:solidFill>
                  <a:srgbClr val="7030A0"/>
                </a:solidFill>
                <a:latin typeface="+mj-ea"/>
                <a:ea typeface="+mj-ea"/>
              </a:rPr>
              <a:t>分</a:t>
            </a:r>
            <a:endParaRPr lang="en-US" altLang="zh-CN" sz="2200" b="1" dirty="0" smtClean="0">
              <a:solidFill>
                <a:srgbClr val="7030A0"/>
              </a:solidFill>
              <a:latin typeface="+mj-ea"/>
              <a:ea typeface="+mj-ea"/>
            </a:endParaRPr>
          </a:p>
          <a:p>
            <a:pPr eaLnBrk="1" hangingPunct="1">
              <a:lnSpc>
                <a:spcPct val="150000"/>
              </a:lnSpc>
              <a:buFont typeface="Wingdings 2" pitchFamily="18" charset="2"/>
              <a:buNone/>
            </a:pPr>
            <a:r>
              <a:rPr lang="en-US" altLang="zh-CN" sz="2200" b="1" dirty="0" smtClean="0">
                <a:solidFill>
                  <a:srgbClr val="7030A0"/>
                </a:solidFill>
                <a:latin typeface="+mj-ea"/>
                <a:ea typeface="+mj-ea"/>
              </a:rPr>
              <a:t>3</a:t>
            </a:r>
            <a:r>
              <a:rPr sz="2200" b="1" dirty="0" smtClean="0">
                <a:solidFill>
                  <a:srgbClr val="7030A0"/>
                </a:solidFill>
                <a:latin typeface="+mj-ea"/>
                <a:ea typeface="+mj-ea"/>
              </a:rPr>
              <a:t>、无脉搏无呼吸</a:t>
            </a:r>
            <a:r>
              <a:rPr lang="en-US" altLang="zh-CN" sz="2200" b="1" dirty="0" smtClean="0">
                <a:solidFill>
                  <a:srgbClr val="7030A0"/>
                </a:solidFill>
                <a:latin typeface="+mj-ea"/>
                <a:ea typeface="+mj-ea"/>
              </a:rPr>
              <a:t>-</a:t>
            </a:r>
            <a:r>
              <a:rPr sz="2200" b="1" dirty="0" smtClean="0">
                <a:solidFill>
                  <a:srgbClr val="7030A0"/>
                </a:solidFill>
                <a:latin typeface="+mj-ea"/>
                <a:ea typeface="+mj-ea"/>
              </a:rPr>
              <a:t>心外按压</a:t>
            </a:r>
            <a:r>
              <a:rPr lang="en-US" altLang="zh-CN" sz="2200" b="1" dirty="0" smtClean="0">
                <a:solidFill>
                  <a:srgbClr val="7030A0"/>
                </a:solidFill>
                <a:latin typeface="+mj-ea"/>
                <a:ea typeface="+mj-ea"/>
              </a:rPr>
              <a:t>+</a:t>
            </a:r>
            <a:r>
              <a:rPr sz="2200" b="1" dirty="0" smtClean="0">
                <a:solidFill>
                  <a:srgbClr val="7030A0"/>
                </a:solidFill>
                <a:latin typeface="+mj-ea"/>
                <a:ea typeface="+mj-ea"/>
              </a:rPr>
              <a:t>人工呼吸   </a:t>
            </a:r>
            <a:r>
              <a:rPr lang="en-US" altLang="zh-CN" sz="2200" b="1" dirty="0" smtClean="0">
                <a:solidFill>
                  <a:srgbClr val="7030A0"/>
                </a:solidFill>
                <a:latin typeface="+mj-ea"/>
                <a:ea typeface="+mj-ea"/>
              </a:rPr>
              <a:t>8-10</a:t>
            </a:r>
            <a:r>
              <a:rPr sz="2200" b="1" dirty="0" smtClean="0">
                <a:solidFill>
                  <a:srgbClr val="7030A0"/>
                </a:solidFill>
                <a:latin typeface="+mj-ea"/>
                <a:ea typeface="+mj-ea"/>
              </a:rPr>
              <a:t>次</a:t>
            </a:r>
            <a:r>
              <a:rPr lang="en-US" altLang="zh-CN" sz="2200" b="1" dirty="0" smtClean="0">
                <a:solidFill>
                  <a:srgbClr val="7030A0"/>
                </a:solidFill>
                <a:latin typeface="+mj-ea"/>
                <a:ea typeface="+mj-ea"/>
              </a:rPr>
              <a:t>/</a:t>
            </a:r>
            <a:r>
              <a:rPr sz="2200" b="1" dirty="0" smtClean="0">
                <a:solidFill>
                  <a:srgbClr val="7030A0"/>
                </a:solidFill>
                <a:latin typeface="+mj-ea"/>
                <a:ea typeface="+mj-ea"/>
              </a:rPr>
              <a:t>分</a:t>
            </a:r>
            <a:endParaRPr sz="2200" dirty="0" smtClean="0">
              <a:solidFill>
                <a:srgbClr val="7030A0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标题 1"/>
          <p:cNvSpPr>
            <a:spLocks noGrp="1"/>
          </p:cNvSpPr>
          <p:nvPr>
            <p:ph type="title"/>
          </p:nvPr>
        </p:nvSpPr>
        <p:spPr>
          <a:xfrm>
            <a:off x="1428728" y="0"/>
            <a:ext cx="3471858" cy="1214446"/>
          </a:xfrm>
        </p:spPr>
        <p:txBody>
          <a:bodyPr/>
          <a:lstStyle/>
          <a:p>
            <a:pPr eaLnBrk="1" hangingPunct="1"/>
            <a:r>
              <a:rPr lang="en-US" altLang="zh-CN" dirty="0" smtClean="0">
                <a:solidFill>
                  <a:schemeClr val="tx1"/>
                </a:solidFill>
              </a:rPr>
              <a:t>EC</a:t>
            </a:r>
            <a:r>
              <a:rPr lang="zh-CN" altLang="en-US" dirty="0" smtClean="0">
                <a:solidFill>
                  <a:schemeClr val="tx1"/>
                </a:solidFill>
              </a:rPr>
              <a:t>手法</a:t>
            </a:r>
          </a:p>
        </p:txBody>
      </p:sp>
      <p:pic>
        <p:nvPicPr>
          <p:cNvPr id="27651" name="Picture 3" descr="d:\My Documents\新建文件夹 (2)\u=2139279346,2553809040&amp;fm=0&amp;gp=0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1868" y="1785926"/>
            <a:ext cx="1285875" cy="1333500"/>
          </a:xfrm>
          <a:noFill/>
        </p:spPr>
      </p:pic>
      <p:sp>
        <p:nvSpPr>
          <p:cNvPr id="27652" name="Rectangle 10"/>
          <p:cNvSpPr>
            <a:spLocks noGrp="1"/>
          </p:cNvSpPr>
          <p:nvPr>
            <p:ph type="body" idx="4294967295"/>
          </p:nvPr>
        </p:nvSpPr>
        <p:spPr>
          <a:xfrm>
            <a:off x="1214414" y="1935163"/>
            <a:ext cx="7015186" cy="43894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b="1" dirty="0" smtClean="0">
                <a:latin typeface="楷体_GB2312" pitchFamily="49" charset="-122"/>
                <a:ea typeface="楷体_GB2312" pitchFamily="49" charset="-122"/>
              </a:rPr>
              <a:t>面罩</a:t>
            </a:r>
            <a:endParaRPr dirty="0" smtClean="0">
              <a:latin typeface="华文楷体" pitchFamily="2" charset="-122"/>
              <a:ea typeface="华文楷体" pitchFamily="2" charset="-122"/>
            </a:endParaRPr>
          </a:p>
          <a:p>
            <a:pPr eaLnBrk="1" hangingPunct="1">
              <a:lnSpc>
                <a:spcPct val="90000"/>
              </a:lnSpc>
            </a:pPr>
            <a:r>
              <a:rPr b="1" dirty="0" smtClean="0">
                <a:latin typeface="楷体_GB2312" pitchFamily="49" charset="-122"/>
                <a:ea typeface="楷体_GB2312" pitchFamily="49" charset="-122"/>
              </a:rPr>
              <a:t>鸭嘴阀</a:t>
            </a:r>
            <a:endParaRPr dirty="0" smtClean="0">
              <a:latin typeface="华文楷体" pitchFamily="2" charset="-122"/>
              <a:ea typeface="华文楷体" pitchFamily="2" charset="-122"/>
            </a:endParaRPr>
          </a:p>
          <a:p>
            <a:pPr eaLnBrk="1" hangingPunct="1">
              <a:lnSpc>
                <a:spcPct val="90000"/>
              </a:lnSpc>
            </a:pPr>
            <a:r>
              <a:rPr b="1" dirty="0" smtClean="0">
                <a:latin typeface="楷体_GB2312" pitchFamily="49" charset="-122"/>
                <a:ea typeface="楷体_GB2312" pitchFamily="49" charset="-122"/>
              </a:rPr>
              <a:t>出气阀</a:t>
            </a:r>
            <a:endParaRPr dirty="0" smtClean="0">
              <a:latin typeface="华文楷体" pitchFamily="2" charset="-122"/>
              <a:ea typeface="华文楷体" pitchFamily="2" charset="-122"/>
            </a:endParaRPr>
          </a:p>
          <a:p>
            <a:pPr eaLnBrk="1" hangingPunct="1">
              <a:lnSpc>
                <a:spcPct val="90000"/>
              </a:lnSpc>
            </a:pPr>
            <a:r>
              <a:rPr b="1" dirty="0" smtClean="0">
                <a:latin typeface="楷体_GB2312" pitchFamily="49" charset="-122"/>
                <a:ea typeface="楷体_GB2312" pitchFamily="49" charset="-122"/>
              </a:rPr>
              <a:t>压力安全阀</a:t>
            </a:r>
            <a:endParaRPr dirty="0" smtClean="0">
              <a:latin typeface="华文楷体" pitchFamily="2" charset="-122"/>
              <a:ea typeface="华文楷体" pitchFamily="2" charset="-122"/>
            </a:endParaRPr>
          </a:p>
          <a:p>
            <a:pPr eaLnBrk="1" hangingPunct="1">
              <a:lnSpc>
                <a:spcPct val="90000"/>
              </a:lnSpc>
            </a:pPr>
            <a:endParaRPr b="1" dirty="0" smtClean="0"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lnSpc>
                <a:spcPct val="90000"/>
              </a:lnSpc>
            </a:pPr>
            <a:r>
              <a:rPr b="1" dirty="0" smtClean="0">
                <a:latin typeface="楷体_GB2312" pitchFamily="49" charset="-122"/>
                <a:ea typeface="楷体_GB2312" pitchFamily="49" charset="-122"/>
              </a:rPr>
              <a:t>球体</a:t>
            </a:r>
            <a:endParaRPr dirty="0" smtClean="0">
              <a:latin typeface="华文楷体" pitchFamily="2" charset="-122"/>
              <a:ea typeface="华文楷体" pitchFamily="2" charset="-122"/>
            </a:endParaRPr>
          </a:p>
          <a:p>
            <a:pPr eaLnBrk="1" hangingPunct="1">
              <a:lnSpc>
                <a:spcPct val="90000"/>
              </a:lnSpc>
            </a:pPr>
            <a:r>
              <a:rPr b="1" dirty="0" smtClean="0">
                <a:latin typeface="楷体_GB2312" pitchFamily="49" charset="-122"/>
                <a:ea typeface="楷体_GB2312" pitchFamily="49" charset="-122"/>
              </a:rPr>
              <a:t>进气阀</a:t>
            </a:r>
            <a:endParaRPr dirty="0" smtClean="0">
              <a:latin typeface="华文楷体" pitchFamily="2" charset="-122"/>
              <a:ea typeface="华文楷体" pitchFamily="2" charset="-122"/>
            </a:endParaRPr>
          </a:p>
          <a:p>
            <a:pPr eaLnBrk="1" hangingPunct="1">
              <a:lnSpc>
                <a:spcPct val="90000"/>
              </a:lnSpc>
            </a:pPr>
            <a:r>
              <a:rPr b="1" dirty="0" smtClean="0">
                <a:latin typeface="楷体_GB2312" pitchFamily="49" charset="-122"/>
                <a:ea typeface="楷体_GB2312" pitchFamily="49" charset="-122"/>
              </a:rPr>
              <a:t>储氧阀</a:t>
            </a:r>
            <a:endParaRPr dirty="0" smtClean="0">
              <a:latin typeface="华文楷体" pitchFamily="2" charset="-122"/>
              <a:ea typeface="华文楷体" pitchFamily="2" charset="-122"/>
            </a:endParaRPr>
          </a:p>
          <a:p>
            <a:pPr eaLnBrk="1" hangingPunct="1">
              <a:lnSpc>
                <a:spcPct val="90000"/>
              </a:lnSpc>
            </a:pPr>
            <a:r>
              <a:rPr b="1" dirty="0" smtClean="0">
                <a:latin typeface="楷体_GB2312" pitchFamily="49" charset="-122"/>
                <a:ea typeface="楷体_GB2312" pitchFamily="49" charset="-122"/>
              </a:rPr>
              <a:t>漏气阀</a:t>
            </a:r>
            <a:endParaRPr dirty="0" smtClean="0">
              <a:latin typeface="华文楷体" pitchFamily="2" charset="-122"/>
              <a:ea typeface="华文楷体" pitchFamily="2" charset="-122"/>
            </a:endParaRPr>
          </a:p>
          <a:p>
            <a:pPr eaLnBrk="1" hangingPunct="1">
              <a:lnSpc>
                <a:spcPct val="90000"/>
              </a:lnSpc>
            </a:pPr>
            <a:r>
              <a:rPr b="1" dirty="0" smtClean="0">
                <a:latin typeface="华文楷体" pitchFamily="2" charset="-122"/>
                <a:ea typeface="楷体_GB2312" pitchFamily="49" charset="-122"/>
              </a:rPr>
              <a:t>储氧袋</a:t>
            </a:r>
          </a:p>
        </p:txBody>
      </p:sp>
      <p:pic>
        <p:nvPicPr>
          <p:cNvPr id="27653" name="Picture 5" descr="d:\My Documents\新建文件夹 (2)\u=4040048922,1896508405&amp;fm=0&amp;gp=0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1643050"/>
            <a:ext cx="3214710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标题 1"/>
          <p:cNvSpPr>
            <a:spLocks noGrp="1"/>
          </p:cNvSpPr>
          <p:nvPr>
            <p:ph type="title"/>
          </p:nvPr>
        </p:nvSpPr>
        <p:spPr>
          <a:xfrm>
            <a:off x="714348" y="285728"/>
            <a:ext cx="5214945" cy="1643074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CN" b="1" dirty="0" smtClean="0">
                <a:latin typeface="楷体_GB2312" pitchFamily="49" charset="-122"/>
                <a:ea typeface="楷体_GB2312" pitchFamily="49" charset="-122"/>
              </a:rPr>
              <a:t> </a:t>
            </a:r>
            <a:r>
              <a:rPr lang="en-US" altLang="zh-CN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BLS</a:t>
            </a:r>
            <a:r>
              <a:rPr lang="zh-CN" altLang="en-US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的实施程序</a:t>
            </a:r>
            <a:r>
              <a:rPr lang="en-US" altLang="zh-CN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/>
            </a:r>
            <a:br>
              <a:rPr lang="en-US" altLang="zh-CN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</a:br>
            <a:r>
              <a:rPr lang="en-US" altLang="zh-CN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/>
            </a:r>
            <a:br>
              <a:rPr lang="en-US" altLang="zh-CN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</a:br>
            <a:r>
              <a:rPr lang="zh-CN" altLang="en-US" sz="3200" dirty="0" smtClean="0">
                <a:solidFill>
                  <a:schemeClr val="tx1"/>
                </a:solidFill>
              </a:rPr>
              <a:t>第七步    除颤</a:t>
            </a:r>
          </a:p>
        </p:txBody>
      </p:sp>
      <p:sp>
        <p:nvSpPr>
          <p:cNvPr id="28675" name="内容占位符 2"/>
          <p:cNvSpPr>
            <a:spLocks noGrp="1"/>
          </p:cNvSpPr>
          <p:nvPr>
            <p:ph idx="1"/>
          </p:nvPr>
        </p:nvSpPr>
        <p:spPr>
          <a:xfrm>
            <a:off x="468313" y="2060575"/>
            <a:ext cx="6840537" cy="4389438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150000"/>
              </a:lnSpc>
            </a:pPr>
            <a:r>
              <a:rPr altLang="zh-CN" sz="2000" b="1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继续强调需要缩短从最后一次按压到给予电击之间的时间， 以及给予电击到电击后立即恢复按压之间的时</a:t>
            </a:r>
            <a:r>
              <a:rPr sz="2000" b="1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间，在发生心脏骤停患者中</a:t>
            </a:r>
            <a:r>
              <a:rPr lang="en-US" altLang="zh-CN" sz="2000" b="1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80%</a:t>
            </a:r>
            <a:r>
              <a:rPr sz="2000" b="1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左右为室颤</a:t>
            </a:r>
            <a:endParaRPr lang="en-US" altLang="zh-CN" sz="2000" b="1" smtClean="0">
              <a:solidFill>
                <a:srgbClr val="376092"/>
              </a:solidFill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lnSpc>
                <a:spcPct val="150000"/>
              </a:lnSpc>
            </a:pPr>
            <a:r>
              <a:rPr sz="2000" b="1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除颤仪到位</a:t>
            </a:r>
            <a:r>
              <a:rPr sz="2000" b="1" smtClean="0">
                <a:solidFill>
                  <a:srgbClr val="E03528"/>
                </a:solidFill>
                <a:latin typeface="楷体_GB2312" pitchFamily="49" charset="-122"/>
                <a:ea typeface="楷体_GB2312" pitchFamily="49" charset="-122"/>
              </a:rPr>
              <a:t>导联选择调至</a:t>
            </a:r>
            <a:r>
              <a:rPr lang="en-US" altLang="zh-CN" sz="2000" b="1" smtClean="0">
                <a:solidFill>
                  <a:srgbClr val="E03528"/>
                </a:solidFill>
                <a:latin typeface="楷体_GB2312" pitchFamily="49" charset="-122"/>
                <a:ea typeface="楷体_GB2312" pitchFamily="49" charset="-122"/>
              </a:rPr>
              <a:t>PADDLES  </a:t>
            </a:r>
            <a:r>
              <a:rPr sz="2000" b="1" smtClean="0">
                <a:solidFill>
                  <a:srgbClr val="E03528"/>
                </a:solidFill>
                <a:latin typeface="楷体_GB2312" pitchFamily="49" charset="-122"/>
                <a:ea typeface="楷体_GB2312" pitchFamily="49" charset="-122"/>
              </a:rPr>
              <a:t>，检查心律</a:t>
            </a:r>
            <a:endParaRPr lang="en-US" altLang="zh-CN" sz="2000" b="1" smtClean="0">
              <a:solidFill>
                <a:srgbClr val="E03528"/>
              </a:solidFill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lnSpc>
                <a:spcPct val="150000"/>
              </a:lnSpc>
            </a:pPr>
            <a:r>
              <a:rPr sz="2000" b="1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室颤立即除颤：</a:t>
            </a:r>
            <a:endParaRPr lang="en-US" altLang="zh-CN" sz="2000" b="1" smtClean="0">
              <a:solidFill>
                <a:srgbClr val="376092"/>
              </a:solidFill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lnSpc>
                <a:spcPct val="150000"/>
              </a:lnSpc>
              <a:buFont typeface="Wingdings 2" pitchFamily="18" charset="2"/>
              <a:buNone/>
            </a:pPr>
            <a:r>
              <a:rPr lang="en-US" altLang="zh-CN" sz="2000" b="1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  1.</a:t>
            </a:r>
            <a:r>
              <a:rPr sz="2000" b="1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自动体外除颤 </a:t>
            </a:r>
            <a:r>
              <a:rPr lang="en-US" altLang="zh-CN" sz="2000" b="1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AED –</a:t>
            </a:r>
            <a:r>
              <a:rPr sz="2000" b="1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自动心脏节律</a:t>
            </a:r>
          </a:p>
          <a:p>
            <a:pPr eaLnBrk="1" hangingPunct="1">
              <a:lnSpc>
                <a:spcPct val="150000"/>
              </a:lnSpc>
              <a:buFont typeface="Wingdings 2" pitchFamily="18" charset="2"/>
              <a:buNone/>
            </a:pPr>
            <a:r>
              <a:rPr sz="2000" b="1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    分析和电咨询系统</a:t>
            </a:r>
          </a:p>
          <a:p>
            <a:pPr eaLnBrk="1" hangingPunct="1">
              <a:lnSpc>
                <a:spcPct val="150000"/>
              </a:lnSpc>
              <a:buFont typeface="Wingdings 2" pitchFamily="18" charset="2"/>
              <a:buNone/>
            </a:pPr>
            <a:r>
              <a:rPr sz="2000" b="1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   （专业及非专业人士通用）</a:t>
            </a:r>
            <a:endParaRPr lang="en-US" altLang="zh-CN" sz="2000" b="1" smtClean="0">
              <a:solidFill>
                <a:srgbClr val="376092"/>
              </a:solidFill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lnSpc>
                <a:spcPct val="150000"/>
              </a:lnSpc>
              <a:buFont typeface="Wingdings 2" pitchFamily="18" charset="2"/>
              <a:buNone/>
            </a:pPr>
            <a:r>
              <a:rPr lang="en-US" altLang="zh-CN" sz="2000" b="1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  2.</a:t>
            </a:r>
            <a:r>
              <a:rPr sz="2000" b="1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人工除颤</a:t>
            </a:r>
          </a:p>
        </p:txBody>
      </p:sp>
      <p:pic>
        <p:nvPicPr>
          <p:cNvPr id="28676" name="Picture 4" descr="d:\My Documents\新建文件夹 (2)\u=2887386142,4184595992&amp;fm=0&amp;gp=0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4286256"/>
            <a:ext cx="242887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6" descr="http://t1.baidu.com/it/u=2722779811,3900078174&amp;fm=0&amp;gp=0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2330" y="2357430"/>
            <a:ext cx="1857375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内容占位符 2"/>
          <p:cNvSpPr>
            <a:spLocks noGrp="1"/>
          </p:cNvSpPr>
          <p:nvPr>
            <p:ph idx="1"/>
          </p:nvPr>
        </p:nvSpPr>
        <p:spPr>
          <a:xfrm>
            <a:off x="457200" y="2071678"/>
            <a:ext cx="4330700" cy="4252922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kumimoji="1" b="1" dirty="0" smtClean="0">
                <a:solidFill>
                  <a:srgbClr val="FF6699"/>
                </a:solidFill>
                <a:latin typeface="楷体_GB2312" pitchFamily="49" charset="-122"/>
                <a:ea typeface="楷体_GB2312" pitchFamily="49" charset="-122"/>
              </a:rPr>
              <a:t>双相波除颤仪</a:t>
            </a:r>
            <a:r>
              <a:rPr kumimoji="1" b="1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 ：</a:t>
            </a:r>
            <a:endParaRPr kumimoji="1" lang="en-US" altLang="zh-CN" b="1" dirty="0" smtClean="0">
              <a:solidFill>
                <a:srgbClr val="376092"/>
              </a:solidFill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buFont typeface="Wingdings 2" pitchFamily="18" charset="2"/>
              <a:buNone/>
            </a:pPr>
            <a:r>
              <a:rPr kumimoji="1" sz="2400" b="1" dirty="0" smtClean="0">
                <a:solidFill>
                  <a:srgbClr val="E03528"/>
                </a:solidFill>
                <a:latin typeface="楷体_GB2312" pitchFamily="49" charset="-122"/>
                <a:ea typeface="楷体_GB2312" pitchFamily="49" charset="-122"/>
              </a:rPr>
              <a:t>双相截顶波首次</a:t>
            </a:r>
            <a:r>
              <a:rPr kumimoji="1" lang="en-US" altLang="zh-CN" sz="2400" b="1" dirty="0" smtClean="0">
                <a:solidFill>
                  <a:srgbClr val="E03528"/>
                </a:solidFill>
                <a:latin typeface="楷体_GB2312" pitchFamily="49" charset="-122"/>
                <a:ea typeface="楷体_GB2312" pitchFamily="49" charset="-122"/>
              </a:rPr>
              <a:t>200J</a:t>
            </a:r>
            <a:r>
              <a:rPr kumimoji="1" sz="2400" b="1" dirty="0" smtClean="0">
                <a:solidFill>
                  <a:srgbClr val="E03528"/>
                </a:solidFill>
                <a:latin typeface="楷体_GB2312" pitchFamily="49" charset="-122"/>
                <a:ea typeface="楷体_GB2312" pitchFamily="49" charset="-122"/>
              </a:rPr>
              <a:t>（常用）</a:t>
            </a:r>
          </a:p>
          <a:p>
            <a:pPr eaLnBrk="1" hangingPunct="1">
              <a:buFont typeface="Wingdings 2" pitchFamily="18" charset="2"/>
              <a:buNone/>
            </a:pPr>
            <a:r>
              <a:rPr kumimoji="1" sz="2400" b="1" dirty="0" smtClean="0">
                <a:solidFill>
                  <a:srgbClr val="E03528"/>
                </a:solidFill>
                <a:latin typeface="楷体_GB2312" pitchFamily="49" charset="-122"/>
                <a:ea typeface="楷体_GB2312" pitchFamily="49" charset="-122"/>
              </a:rPr>
              <a:t>双相方波首次</a:t>
            </a:r>
            <a:r>
              <a:rPr kumimoji="1" lang="en-US" altLang="zh-CN" sz="2400" b="1" dirty="0" smtClean="0">
                <a:solidFill>
                  <a:srgbClr val="E03528"/>
                </a:solidFill>
                <a:latin typeface="楷体_GB2312" pitchFamily="49" charset="-122"/>
                <a:ea typeface="楷体_GB2312" pitchFamily="49" charset="-122"/>
              </a:rPr>
              <a:t>120J</a:t>
            </a:r>
            <a:endParaRPr kumimoji="1" sz="2400" b="1" dirty="0" smtClean="0">
              <a:solidFill>
                <a:srgbClr val="E03528"/>
              </a:solidFill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buFont typeface="Wingdings 2" pitchFamily="18" charset="2"/>
              <a:buNone/>
            </a:pPr>
            <a:endParaRPr kumimoji="1" sz="2400" b="1" dirty="0" smtClean="0">
              <a:solidFill>
                <a:srgbClr val="E03528"/>
              </a:solidFill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buFont typeface="Wingdings 2" pitchFamily="18" charset="2"/>
              <a:buNone/>
            </a:pPr>
            <a:r>
              <a:rPr kumimoji="1" sz="2400" b="1" dirty="0" smtClean="0">
                <a:solidFill>
                  <a:srgbClr val="FF6699"/>
                </a:solidFill>
                <a:latin typeface="楷体_GB2312" pitchFamily="49" charset="-122"/>
                <a:ea typeface="楷体_GB2312" pitchFamily="49" charset="-122"/>
              </a:rPr>
              <a:t>单相波除颤仪</a:t>
            </a:r>
            <a:r>
              <a:rPr kumimoji="1" sz="2400" b="1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 （几乎淘汰）</a:t>
            </a:r>
            <a:endParaRPr kumimoji="1" lang="en-US" altLang="zh-CN" sz="2400" b="1" dirty="0" smtClean="0">
              <a:solidFill>
                <a:srgbClr val="376092"/>
              </a:solidFill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buFont typeface="Wingdings 2" pitchFamily="18" charset="2"/>
              <a:buNone/>
            </a:pPr>
            <a:r>
              <a:rPr kumimoji="1" sz="2400" b="1" dirty="0" smtClean="0">
                <a:solidFill>
                  <a:srgbClr val="E03528"/>
                </a:solidFill>
                <a:latin typeface="楷体_GB2312" pitchFamily="49" charset="-122"/>
                <a:ea typeface="楷体_GB2312" pitchFamily="49" charset="-122"/>
              </a:rPr>
              <a:t>首次</a:t>
            </a:r>
            <a:r>
              <a:rPr kumimoji="1" lang="en-US" altLang="zh-CN" sz="2400" b="1" dirty="0" smtClean="0">
                <a:solidFill>
                  <a:srgbClr val="E03528"/>
                </a:solidFill>
                <a:latin typeface="楷体_GB2312" pitchFamily="49" charset="-122"/>
                <a:ea typeface="楷体_GB2312" pitchFamily="49" charset="-122"/>
              </a:rPr>
              <a:t>360J</a:t>
            </a:r>
            <a:r>
              <a:rPr kumimoji="1" lang="en-US" altLang="zh-CN" sz="2400" b="1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 </a:t>
            </a:r>
          </a:p>
          <a:p>
            <a:pPr eaLnBrk="1" hangingPunct="1">
              <a:buFont typeface="Wingdings 2" pitchFamily="18" charset="2"/>
              <a:buNone/>
            </a:pPr>
            <a:endParaRPr kumimoji="1" lang="en-US" altLang="zh-CN" sz="2400" b="1" dirty="0" smtClean="0">
              <a:solidFill>
                <a:srgbClr val="376092"/>
              </a:solidFill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buFont typeface="Wingdings 2" pitchFamily="18" charset="2"/>
              <a:buNone/>
            </a:pPr>
            <a:endParaRPr kumimoji="1" lang="en-US" altLang="zh-CN" sz="2400" b="1" dirty="0" smtClean="0">
              <a:solidFill>
                <a:srgbClr val="376092"/>
              </a:solidFill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buFont typeface="Wingdings 2" pitchFamily="18" charset="2"/>
              <a:buNone/>
            </a:pPr>
            <a:endParaRPr kumimoji="1" lang="en-US" altLang="zh-CN" sz="2400" b="1" dirty="0" smtClean="0">
              <a:solidFill>
                <a:srgbClr val="376092"/>
              </a:solidFill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buFont typeface="Wingdings 2" pitchFamily="18" charset="2"/>
              <a:buNone/>
            </a:pPr>
            <a:endParaRPr kumimoji="1" lang="en-US" altLang="zh-CN" sz="2400" b="1" dirty="0" smtClean="0">
              <a:solidFill>
                <a:srgbClr val="376092"/>
              </a:solidFill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buFont typeface="Wingdings 2" pitchFamily="18" charset="2"/>
              <a:buNone/>
            </a:pPr>
            <a:endParaRPr kumimoji="1" lang="en-US" altLang="zh-CN" sz="2400" b="1" dirty="0" smtClean="0">
              <a:solidFill>
                <a:srgbClr val="E03528"/>
              </a:solidFill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buFont typeface="Wingdings 2" pitchFamily="18" charset="2"/>
              <a:buNone/>
            </a:pPr>
            <a:endParaRPr kumimoji="1" sz="2400" b="1" dirty="0" smtClean="0">
              <a:solidFill>
                <a:srgbClr val="E03528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29699" name="Picture 2" descr="照片 008">
            <a:hlinkClick r:id="" action="ppaction://noaction" highlightClick="1"/>
          </p:cNvPr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571480"/>
            <a:ext cx="3214688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3" descr="照片 004">
            <a:hlinkClick r:id="" action="ppaction://noaction" highlightClick="1"/>
          </p:cNvPr>
          <p:cNvPicPr preferRelativeResize="0"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63" y="3857625"/>
            <a:ext cx="3071812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标题 1"/>
          <p:cNvSpPr txBox="1">
            <a:spLocks/>
          </p:cNvSpPr>
          <p:nvPr/>
        </p:nvSpPr>
        <p:spPr>
          <a:xfrm>
            <a:off x="428625" y="0"/>
            <a:ext cx="4786317" cy="1857375"/>
          </a:xfrm>
          <a:prstGeom prst="rect">
            <a:avLst/>
          </a:prstGeom>
        </p:spPr>
        <p:txBody>
          <a:bodyPr lIns="0" rIns="0" bIns="0" anchor="b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zh-CN" sz="3600" b="1" dirty="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  <a:cs typeface="+mj-cs"/>
              </a:rPr>
              <a:t> </a:t>
            </a:r>
            <a:r>
              <a:rPr lang="en-US" altLang="zh-CN" sz="3600" b="1" dirty="0" smtClean="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  <a:cs typeface="+mj-cs"/>
              </a:rPr>
              <a:t> BLS</a:t>
            </a:r>
            <a:r>
              <a:rPr lang="zh-CN" altLang="en-US" sz="3600" b="1" dirty="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  <a:cs typeface="+mj-cs"/>
              </a:rPr>
              <a:t>的实施</a:t>
            </a:r>
            <a:r>
              <a:rPr lang="zh-CN" altLang="en-US" sz="3600" b="1" dirty="0" smtClean="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  <a:cs typeface="+mj-cs"/>
              </a:rPr>
              <a:t>程序</a:t>
            </a:r>
            <a:endParaRPr lang="en-US" altLang="zh-CN" sz="3600" b="1" dirty="0" smtClean="0">
              <a:solidFill>
                <a:schemeClr val="tx2"/>
              </a:solidFill>
              <a:latin typeface="楷体_GB2312" pitchFamily="49" charset="-122"/>
              <a:ea typeface="楷体_GB2312" pitchFamily="49" charset="-122"/>
              <a:cs typeface="+mj-cs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altLang="zh-CN" sz="3600" b="1" dirty="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  <a:cs typeface="+mj-cs"/>
              </a:rPr>
              <a:t/>
            </a:r>
            <a:br>
              <a:rPr lang="en-US" altLang="zh-CN" sz="3600" b="1" dirty="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  <a:cs typeface="+mj-cs"/>
              </a:rPr>
            </a:br>
            <a:r>
              <a:rPr lang="en-US" altLang="zh-CN" sz="3600" b="1" dirty="0" smtClean="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  <a:cs typeface="+mj-cs"/>
              </a:rPr>
              <a:t>  </a:t>
            </a:r>
            <a:r>
              <a:rPr lang="zh-CN" altLang="en-US" sz="3200" dirty="0" smtClean="0">
                <a:solidFill>
                  <a:schemeClr val="tx2"/>
                </a:solidFill>
                <a:latin typeface="+mj-ea"/>
                <a:ea typeface="+mj-ea"/>
                <a:cs typeface="+mj-cs"/>
              </a:rPr>
              <a:t>第八</a:t>
            </a:r>
            <a:r>
              <a:rPr lang="zh-CN" altLang="en-US" sz="3200" dirty="0">
                <a:solidFill>
                  <a:schemeClr val="tx2"/>
                </a:solidFill>
                <a:latin typeface="+mj-ea"/>
                <a:ea typeface="+mj-ea"/>
                <a:cs typeface="+mj-cs"/>
              </a:rPr>
              <a:t>步    除颤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内容占位符 2"/>
          <p:cNvSpPr>
            <a:spLocks noGrp="1"/>
          </p:cNvSpPr>
          <p:nvPr>
            <p:ph idx="1"/>
          </p:nvPr>
        </p:nvSpPr>
        <p:spPr>
          <a:xfrm>
            <a:off x="457200" y="2111375"/>
            <a:ext cx="8229600" cy="4389438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150000"/>
              </a:lnSpc>
              <a:buFont typeface="Wingdings 2" pitchFamily="18" charset="2"/>
              <a:buNone/>
            </a:pPr>
            <a:r>
              <a:rPr sz="2400" b="1" dirty="0" smtClean="0">
                <a:solidFill>
                  <a:srgbClr val="E03528"/>
                </a:solidFill>
                <a:latin typeface="楷体_GB2312" pitchFamily="49" charset="-122"/>
                <a:ea typeface="楷体_GB2312" pitchFamily="49" charset="-122"/>
              </a:rPr>
              <a:t>非同步除颤</a:t>
            </a:r>
            <a:r>
              <a:rPr sz="2400" b="1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：</a:t>
            </a:r>
          </a:p>
          <a:p>
            <a:pPr eaLnBrk="1" hangingPunct="1">
              <a:lnSpc>
                <a:spcPct val="150000"/>
              </a:lnSpc>
              <a:buFont typeface="Wingdings 2" pitchFamily="18" charset="2"/>
              <a:buNone/>
            </a:pPr>
            <a:r>
              <a:rPr lang="en-US" altLang="zh-CN" sz="2400" b="1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1.</a:t>
            </a:r>
            <a:r>
              <a:rPr sz="2400" b="1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多形性室速：不稳定的病人等同</a:t>
            </a:r>
            <a:r>
              <a:rPr lang="en-US" altLang="zh-CN" sz="2400" b="1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VF</a:t>
            </a:r>
            <a:r>
              <a:rPr sz="2400" b="1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处理（能量、非同步）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altLang="zh-CN" sz="2400" b="1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2.</a:t>
            </a:r>
            <a:r>
              <a:rPr sz="2400" b="1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室颤：</a:t>
            </a:r>
            <a:r>
              <a:rPr lang="en-US" altLang="zh-CN" sz="2400" b="1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200J</a:t>
            </a:r>
            <a:endParaRPr sz="2400" b="1" dirty="0" smtClean="0">
              <a:solidFill>
                <a:srgbClr val="376092"/>
              </a:solidFill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lnSpc>
                <a:spcPct val="150000"/>
              </a:lnSpc>
              <a:buFont typeface="Wingdings 2" pitchFamily="18" charset="2"/>
              <a:buNone/>
            </a:pPr>
            <a:r>
              <a:rPr sz="2400" b="1" dirty="0" smtClean="0">
                <a:solidFill>
                  <a:srgbClr val="E03528"/>
                </a:solidFill>
                <a:latin typeface="楷体_GB2312" pitchFamily="49" charset="-122"/>
                <a:ea typeface="楷体_GB2312" pitchFamily="49" charset="-122"/>
              </a:rPr>
              <a:t>同步除颤：</a:t>
            </a:r>
          </a:p>
          <a:p>
            <a:pPr eaLnBrk="1" hangingPunct="1">
              <a:lnSpc>
                <a:spcPct val="150000"/>
              </a:lnSpc>
              <a:buFont typeface="Wingdings 2" pitchFamily="18" charset="2"/>
              <a:buNone/>
            </a:pPr>
            <a:r>
              <a:rPr lang="en-US" altLang="zh-CN" sz="2400" b="1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1.</a:t>
            </a:r>
            <a:r>
              <a:rPr sz="2400" b="1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房颤：</a:t>
            </a:r>
            <a:r>
              <a:rPr lang="en-US" altLang="zh-CN" sz="2400" b="1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100</a:t>
            </a:r>
            <a:r>
              <a:rPr sz="2400" b="1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－</a:t>
            </a:r>
            <a:r>
              <a:rPr lang="en-US" altLang="zh-CN" sz="2400" b="1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200J</a:t>
            </a:r>
          </a:p>
          <a:p>
            <a:pPr eaLnBrk="1" hangingPunct="1">
              <a:lnSpc>
                <a:spcPct val="150000"/>
              </a:lnSpc>
              <a:buFont typeface="Wingdings 2" pitchFamily="18" charset="2"/>
              <a:buNone/>
            </a:pPr>
            <a:r>
              <a:rPr lang="en-US" altLang="zh-CN" sz="2400" b="1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2.</a:t>
            </a:r>
            <a:r>
              <a:rPr sz="2400" b="1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室上速、房扑：</a:t>
            </a:r>
            <a:r>
              <a:rPr lang="en-US" altLang="zh-CN" sz="2400" b="1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50</a:t>
            </a:r>
            <a:r>
              <a:rPr sz="2400" b="1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－</a:t>
            </a:r>
            <a:r>
              <a:rPr lang="en-US" altLang="zh-CN" sz="2400" b="1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100 J</a:t>
            </a:r>
          </a:p>
          <a:p>
            <a:pPr eaLnBrk="1" hangingPunct="1">
              <a:lnSpc>
                <a:spcPct val="150000"/>
              </a:lnSpc>
              <a:buFont typeface="Wingdings 2" pitchFamily="18" charset="2"/>
              <a:buNone/>
            </a:pPr>
            <a:r>
              <a:rPr lang="en-US" altLang="zh-CN" sz="2400" b="1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3.</a:t>
            </a:r>
            <a:r>
              <a:rPr sz="2400" b="1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单形性室速：</a:t>
            </a:r>
            <a:r>
              <a:rPr lang="en-US" altLang="zh-CN" sz="2400" b="1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100J</a:t>
            </a:r>
          </a:p>
          <a:p>
            <a:pPr eaLnBrk="1" hangingPunct="1"/>
            <a:endParaRPr dirty="0" smtClean="0">
              <a:solidFill>
                <a:srgbClr val="376092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6" name="标题 1"/>
          <p:cNvSpPr txBox="1">
            <a:spLocks/>
          </p:cNvSpPr>
          <p:nvPr/>
        </p:nvSpPr>
        <p:spPr>
          <a:xfrm>
            <a:off x="571472" y="500042"/>
            <a:ext cx="8229600" cy="1428760"/>
          </a:xfrm>
          <a:prstGeom prst="rect">
            <a:avLst/>
          </a:prstGeom>
        </p:spPr>
        <p:txBody>
          <a:bodyPr lIns="0" rIns="0" bIns="0" anchor="b">
            <a:normAutofit fontScale="92500"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zh-CN" sz="3600" b="1" dirty="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  <a:cs typeface="+mj-cs"/>
              </a:rPr>
              <a:t> </a:t>
            </a:r>
            <a:r>
              <a:rPr lang="en-US" altLang="zh-CN" sz="3600" b="1" dirty="0" smtClean="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  <a:cs typeface="+mj-cs"/>
              </a:rPr>
              <a:t>  BLS</a:t>
            </a:r>
            <a:r>
              <a:rPr lang="zh-CN" altLang="en-US" sz="3600" b="1" dirty="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  <a:cs typeface="+mj-cs"/>
              </a:rPr>
              <a:t>的实施</a:t>
            </a:r>
            <a:r>
              <a:rPr lang="zh-CN" altLang="en-US" sz="3600" b="1" dirty="0" smtClean="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  <a:cs typeface="+mj-cs"/>
              </a:rPr>
              <a:t>程序</a:t>
            </a:r>
            <a:endParaRPr lang="en-US" altLang="zh-CN" sz="3600" b="1" dirty="0" smtClean="0">
              <a:solidFill>
                <a:schemeClr val="tx2"/>
              </a:solidFill>
              <a:latin typeface="楷体_GB2312" pitchFamily="49" charset="-122"/>
              <a:ea typeface="楷体_GB2312" pitchFamily="49" charset="-122"/>
              <a:cs typeface="+mj-cs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altLang="zh-CN" sz="3600" b="1" dirty="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  <a:cs typeface="+mj-cs"/>
              </a:rPr>
              <a:t/>
            </a:r>
            <a:br>
              <a:rPr lang="en-US" altLang="zh-CN" sz="3600" b="1" dirty="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  <a:cs typeface="+mj-cs"/>
              </a:rPr>
            </a:br>
            <a:r>
              <a:rPr lang="en-US" altLang="zh-CN" sz="3600" b="1" dirty="0" smtClean="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  <a:cs typeface="+mj-cs"/>
              </a:rPr>
              <a:t>  </a:t>
            </a:r>
            <a:r>
              <a:rPr lang="zh-CN" altLang="en-US" sz="3200" dirty="0" smtClean="0">
                <a:solidFill>
                  <a:schemeClr val="tx2"/>
                </a:solidFill>
                <a:latin typeface="+mj-ea"/>
                <a:ea typeface="+mj-ea"/>
                <a:cs typeface="+mj-cs"/>
              </a:rPr>
              <a:t>第八</a:t>
            </a:r>
            <a:r>
              <a:rPr lang="zh-CN" altLang="en-US" sz="3200" dirty="0">
                <a:solidFill>
                  <a:schemeClr val="tx2"/>
                </a:solidFill>
                <a:latin typeface="+mj-ea"/>
                <a:ea typeface="+mj-ea"/>
                <a:cs typeface="+mj-cs"/>
              </a:rPr>
              <a:t>步    除颤</a:t>
            </a:r>
            <a:r>
              <a:rPr lang="en-US" altLang="zh-CN" sz="3200" dirty="0">
                <a:solidFill>
                  <a:schemeClr val="tx2"/>
                </a:solidFill>
                <a:latin typeface="+mj-ea"/>
                <a:ea typeface="+mj-ea"/>
                <a:cs typeface="+mj-cs"/>
              </a:rPr>
              <a:t>——</a:t>
            </a:r>
            <a:r>
              <a:rPr lang="zh-CN" altLang="en-US" sz="3200" dirty="0">
                <a:solidFill>
                  <a:schemeClr val="tx2"/>
                </a:solidFill>
                <a:latin typeface="+mj-ea"/>
                <a:ea typeface="+mj-ea"/>
                <a:cs typeface="+mj-cs"/>
              </a:rPr>
              <a:t>能量选择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内容占位符 2"/>
          <p:cNvSpPr>
            <a:spLocks noGrp="1"/>
          </p:cNvSpPr>
          <p:nvPr>
            <p:ph idx="1"/>
          </p:nvPr>
        </p:nvSpPr>
        <p:spPr>
          <a:xfrm>
            <a:off x="500034" y="2071678"/>
            <a:ext cx="8001027" cy="3357576"/>
          </a:xfrm>
        </p:spPr>
        <p:txBody>
          <a:bodyPr>
            <a:normAutofit/>
          </a:bodyPr>
          <a:lstStyle/>
          <a:p>
            <a:pPr eaLnBrk="1" hangingPunct="1">
              <a:buNone/>
            </a:pPr>
            <a:r>
              <a:rPr sz="2400" b="1" dirty="0" smtClean="0">
                <a:solidFill>
                  <a:srgbClr val="FF6699"/>
                </a:solidFill>
                <a:latin typeface="楷体_GB2312" pitchFamily="49" charset="-122"/>
                <a:ea typeface="楷体_GB2312" pitchFamily="49" charset="-122"/>
              </a:rPr>
              <a:t>    心底</a:t>
            </a:r>
            <a:r>
              <a:rPr sz="2400" b="1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：</a:t>
            </a:r>
            <a:r>
              <a:rPr sz="2400" b="1" dirty="0" smtClean="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rPr>
              <a:t>（</a:t>
            </a:r>
            <a:r>
              <a:rPr lang="en-US" altLang="zh-CN" sz="2400" b="1" dirty="0" smtClean="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rPr>
              <a:t>STRUNM)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zh-CN" sz="2400" b="1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   </a:t>
            </a:r>
            <a:r>
              <a:rPr sz="2400" b="1" dirty="0" smtClean="0">
                <a:solidFill>
                  <a:srgbClr val="E03528"/>
                </a:solidFill>
                <a:latin typeface="楷体_GB2312" pitchFamily="49" charset="-122"/>
                <a:ea typeface="楷体_GB2312" pitchFamily="49" charset="-122"/>
              </a:rPr>
              <a:t>胸骨右缘第</a:t>
            </a:r>
            <a:r>
              <a:rPr lang="en-US" altLang="zh-CN" sz="2400" b="1" dirty="0" smtClean="0">
                <a:solidFill>
                  <a:srgbClr val="E03528"/>
                </a:solidFill>
                <a:latin typeface="楷体_GB2312" pitchFamily="49" charset="-122"/>
                <a:ea typeface="楷体_GB2312" pitchFamily="49" charset="-122"/>
              </a:rPr>
              <a:t>2-4</a:t>
            </a:r>
            <a:r>
              <a:rPr sz="2400" b="1" dirty="0" smtClean="0">
                <a:solidFill>
                  <a:srgbClr val="E03528"/>
                </a:solidFill>
                <a:latin typeface="楷体_GB2312" pitchFamily="49" charset="-122"/>
                <a:ea typeface="楷体_GB2312" pitchFamily="49" charset="-122"/>
              </a:rPr>
              <a:t>肋间（如有起搏器放背部左肩胛下区）</a:t>
            </a:r>
          </a:p>
          <a:p>
            <a:pPr eaLnBrk="1" hangingPunct="1">
              <a:buNone/>
            </a:pPr>
            <a:r>
              <a:rPr sz="2400" b="1" dirty="0" smtClean="0">
                <a:solidFill>
                  <a:srgbClr val="FF6699"/>
                </a:solidFill>
                <a:latin typeface="楷体_GB2312" pitchFamily="49" charset="-122"/>
                <a:ea typeface="楷体_GB2312" pitchFamily="49" charset="-122"/>
              </a:rPr>
              <a:t>      心尖</a:t>
            </a:r>
            <a:r>
              <a:rPr sz="2400" b="1" dirty="0" smtClean="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  <a:sym typeface="Wingdings" pitchFamily="2" charset="2"/>
              </a:rPr>
              <a:t>（</a:t>
            </a:r>
            <a:r>
              <a:rPr lang="en-US" altLang="zh-CN" sz="2400" b="1" dirty="0" smtClean="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rPr>
              <a:t>APEX</a:t>
            </a:r>
            <a:r>
              <a:rPr sz="2400" b="1" dirty="0" smtClean="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rPr>
              <a:t>）</a:t>
            </a:r>
            <a:r>
              <a:rPr sz="2400" b="1" dirty="0" smtClean="0">
                <a:solidFill>
                  <a:srgbClr val="FF6699"/>
                </a:solidFill>
                <a:latin typeface="楷体_GB2312" pitchFamily="49" charset="-122"/>
                <a:ea typeface="楷体_GB2312" pitchFamily="49" charset="-122"/>
              </a:rPr>
              <a:t> </a:t>
            </a:r>
            <a:r>
              <a:rPr sz="2400" b="1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：</a:t>
            </a:r>
            <a:endParaRPr lang="en-US" altLang="zh-CN" sz="2400" b="1" dirty="0" smtClean="0">
              <a:solidFill>
                <a:srgbClr val="376092"/>
              </a:solidFill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en-US" altLang="zh-CN" sz="2400" b="1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        </a:t>
            </a:r>
            <a:r>
              <a:rPr sz="2400" b="1" dirty="0" smtClean="0">
                <a:solidFill>
                  <a:srgbClr val="E03528"/>
                </a:solidFill>
                <a:latin typeface="楷体_GB2312" pitchFamily="49" charset="-122"/>
                <a:ea typeface="楷体_GB2312" pitchFamily="49" charset="-122"/>
              </a:rPr>
              <a:t>左乳外侧，其中心在左腋中线</a:t>
            </a:r>
          </a:p>
        </p:txBody>
      </p:sp>
      <p:sp>
        <p:nvSpPr>
          <p:cNvPr id="6" name="标题 1"/>
          <p:cNvSpPr txBox="1">
            <a:spLocks/>
          </p:cNvSpPr>
          <p:nvPr/>
        </p:nvSpPr>
        <p:spPr>
          <a:xfrm>
            <a:off x="428625" y="285728"/>
            <a:ext cx="6572267" cy="1643074"/>
          </a:xfrm>
          <a:prstGeom prst="rect">
            <a:avLst/>
          </a:prstGeom>
        </p:spPr>
        <p:txBody>
          <a:bodyPr lIns="0" rIns="0" bIns="0" anchor="b"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zh-CN" sz="3600" b="1" dirty="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  <a:cs typeface="+mj-cs"/>
              </a:rPr>
              <a:t> </a:t>
            </a:r>
            <a:r>
              <a:rPr lang="en-US" altLang="zh-CN" sz="3600" b="1" dirty="0" smtClean="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  <a:cs typeface="+mj-cs"/>
              </a:rPr>
              <a:t>  BLS</a:t>
            </a:r>
            <a:r>
              <a:rPr lang="zh-CN" altLang="en-US" sz="3600" b="1" dirty="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  <a:cs typeface="+mj-cs"/>
              </a:rPr>
              <a:t>的实施</a:t>
            </a:r>
            <a:r>
              <a:rPr lang="zh-CN" altLang="en-US" sz="3600" b="1" dirty="0" smtClean="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  <a:cs typeface="+mj-cs"/>
              </a:rPr>
              <a:t>程序</a:t>
            </a:r>
            <a:endParaRPr lang="en-US" altLang="zh-CN" sz="3600" b="1" dirty="0" smtClean="0">
              <a:solidFill>
                <a:schemeClr val="tx2"/>
              </a:solidFill>
              <a:latin typeface="楷体_GB2312" pitchFamily="49" charset="-122"/>
              <a:ea typeface="楷体_GB2312" pitchFamily="49" charset="-122"/>
              <a:cs typeface="+mj-cs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altLang="zh-CN" sz="3600" b="1" dirty="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  <a:cs typeface="+mj-cs"/>
              </a:rPr>
              <a:t/>
            </a:r>
            <a:br>
              <a:rPr lang="en-US" altLang="zh-CN" sz="3600" b="1" dirty="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  <a:cs typeface="+mj-cs"/>
              </a:rPr>
            </a:br>
            <a:r>
              <a:rPr lang="en-US" altLang="zh-CN" sz="3600" b="1" dirty="0" smtClean="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  <a:cs typeface="+mj-cs"/>
              </a:rPr>
              <a:t>  </a:t>
            </a:r>
            <a:r>
              <a:rPr lang="zh-CN" altLang="en-US" sz="3200" dirty="0" smtClean="0">
                <a:solidFill>
                  <a:schemeClr val="tx2"/>
                </a:solidFill>
                <a:latin typeface="+mj-ea"/>
                <a:ea typeface="+mj-ea"/>
                <a:cs typeface="+mj-cs"/>
              </a:rPr>
              <a:t>第八</a:t>
            </a:r>
            <a:r>
              <a:rPr lang="zh-CN" altLang="en-US" sz="3200" dirty="0">
                <a:solidFill>
                  <a:schemeClr val="tx2"/>
                </a:solidFill>
                <a:latin typeface="+mj-ea"/>
                <a:ea typeface="+mj-ea"/>
                <a:cs typeface="+mj-cs"/>
              </a:rPr>
              <a:t>步    除颤</a:t>
            </a:r>
            <a:r>
              <a:rPr lang="en-US" altLang="zh-CN" sz="3200" dirty="0">
                <a:solidFill>
                  <a:schemeClr val="tx2"/>
                </a:solidFill>
                <a:latin typeface="+mj-ea"/>
                <a:ea typeface="+mj-ea"/>
                <a:cs typeface="+mj-cs"/>
              </a:rPr>
              <a:t>——</a:t>
            </a:r>
            <a:r>
              <a:rPr lang="zh-CN" altLang="en-US" sz="3200" dirty="0">
                <a:solidFill>
                  <a:schemeClr val="tx2"/>
                </a:solidFill>
                <a:latin typeface="+mj-ea"/>
                <a:ea typeface="+mj-ea"/>
                <a:cs typeface="+mj-cs"/>
              </a:rPr>
              <a:t>除颤部位</a:t>
            </a:r>
          </a:p>
        </p:txBody>
      </p:sp>
      <p:pic>
        <p:nvPicPr>
          <p:cNvPr id="31748" name="Picture 5" descr="d:\My Documents\新建文件夹 (2)\u=65745759,2060163783&amp;fm=0&amp;gp=0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4429132"/>
            <a:ext cx="5286412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椭圆 4"/>
          <p:cNvSpPr/>
          <p:nvPr/>
        </p:nvSpPr>
        <p:spPr>
          <a:xfrm flipH="1">
            <a:off x="857224" y="2214554"/>
            <a:ext cx="214316" cy="21431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1000100" y="3214686"/>
            <a:ext cx="285752" cy="28575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内容占位符 2"/>
          <p:cNvSpPr>
            <a:spLocks noGrp="1"/>
          </p:cNvSpPr>
          <p:nvPr>
            <p:ph idx="1"/>
          </p:nvPr>
        </p:nvSpPr>
        <p:spPr>
          <a:xfrm>
            <a:off x="1214414" y="2500306"/>
            <a:ext cx="5686436" cy="2674938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sz="2400" b="1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除颤时间</a:t>
            </a:r>
          </a:p>
          <a:p>
            <a:pPr eaLnBrk="1" hangingPunct="1">
              <a:lnSpc>
                <a:spcPct val="150000"/>
              </a:lnSpc>
            </a:pPr>
            <a:r>
              <a:rPr sz="2400" b="1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电极位置及大小</a:t>
            </a:r>
          </a:p>
          <a:p>
            <a:pPr eaLnBrk="1" hangingPunct="1">
              <a:lnSpc>
                <a:spcPct val="150000"/>
              </a:lnSpc>
            </a:pPr>
            <a:r>
              <a:rPr sz="2400" b="1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电能及胸阻抗</a:t>
            </a:r>
          </a:p>
          <a:p>
            <a:pPr eaLnBrk="1" hangingPunct="1">
              <a:lnSpc>
                <a:spcPct val="150000"/>
              </a:lnSpc>
            </a:pPr>
            <a:r>
              <a:rPr sz="2400" b="1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除颤波型</a:t>
            </a:r>
          </a:p>
        </p:txBody>
      </p:sp>
      <p:sp>
        <p:nvSpPr>
          <p:cNvPr id="4" name="标题 1"/>
          <p:cNvSpPr txBox="1">
            <a:spLocks/>
          </p:cNvSpPr>
          <p:nvPr/>
        </p:nvSpPr>
        <p:spPr>
          <a:xfrm>
            <a:off x="857224" y="214290"/>
            <a:ext cx="7158062" cy="1571617"/>
          </a:xfrm>
          <a:prstGeom prst="rect">
            <a:avLst/>
          </a:prstGeom>
        </p:spPr>
        <p:txBody>
          <a:bodyPr lIns="0" rIns="0" bIns="0" anchor="b"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zh-CN" sz="3600" b="1" dirty="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  <a:cs typeface="+mj-cs"/>
              </a:rPr>
              <a:t> BLS</a:t>
            </a:r>
            <a:r>
              <a:rPr lang="zh-CN" altLang="en-US" sz="3600" b="1" dirty="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  <a:cs typeface="+mj-cs"/>
              </a:rPr>
              <a:t>的实施</a:t>
            </a:r>
            <a:r>
              <a:rPr lang="zh-CN" altLang="en-US" sz="3600" b="1" dirty="0" smtClean="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  <a:cs typeface="+mj-cs"/>
              </a:rPr>
              <a:t>程序</a:t>
            </a:r>
            <a:endParaRPr lang="en-US" altLang="zh-CN" sz="3600" b="1" dirty="0" smtClean="0">
              <a:solidFill>
                <a:schemeClr val="tx2"/>
              </a:solidFill>
              <a:latin typeface="楷体_GB2312" pitchFamily="49" charset="-122"/>
              <a:ea typeface="楷体_GB2312" pitchFamily="49" charset="-122"/>
              <a:cs typeface="+mj-cs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altLang="zh-CN" sz="3600" b="1" dirty="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  <a:cs typeface="+mj-cs"/>
              </a:rPr>
              <a:t/>
            </a:r>
            <a:br>
              <a:rPr lang="en-US" altLang="zh-CN" sz="3600" b="1" dirty="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  <a:cs typeface="+mj-cs"/>
              </a:rPr>
            </a:br>
            <a:r>
              <a:rPr lang="zh-CN" altLang="en-US" sz="3200" dirty="0">
                <a:solidFill>
                  <a:schemeClr val="tx2"/>
                </a:solidFill>
                <a:latin typeface="+mj-ea"/>
                <a:ea typeface="+mj-ea"/>
                <a:cs typeface="+mj-cs"/>
              </a:rPr>
              <a:t>第八步    除颤</a:t>
            </a:r>
            <a:r>
              <a:rPr lang="en-US" altLang="zh-CN" sz="3200" dirty="0">
                <a:solidFill>
                  <a:schemeClr val="tx2"/>
                </a:solidFill>
                <a:latin typeface="+mj-ea"/>
                <a:ea typeface="+mj-ea"/>
                <a:cs typeface="+mj-cs"/>
              </a:rPr>
              <a:t>——</a:t>
            </a:r>
            <a:r>
              <a:rPr lang="zh-CN" altLang="en-US" sz="3200" dirty="0">
                <a:solidFill>
                  <a:schemeClr val="tx2"/>
                </a:solidFill>
                <a:latin typeface="+mj-ea"/>
                <a:ea typeface="+mj-ea"/>
                <a:cs typeface="+mj-cs"/>
              </a:rPr>
              <a:t>影响除颤效果因素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285750"/>
            <a:ext cx="8115300" cy="1214438"/>
          </a:xfrm>
        </p:spPr>
        <p:txBody>
          <a:bodyPr/>
          <a:lstStyle/>
          <a:p>
            <a:pPr eaLnBrk="1" hangingPunct="1"/>
            <a:r>
              <a:rPr lang="en-US" altLang="zh-CN" sz="3200" b="1" dirty="0" smtClean="0">
                <a:solidFill>
                  <a:srgbClr val="FFFF00"/>
                </a:solidFill>
                <a:ea typeface="楷体_GB2312" pitchFamily="49" charset="-122"/>
              </a:rPr>
              <a:t>CPR</a:t>
            </a:r>
            <a:r>
              <a:rPr lang="zh-CN" altLang="en-US" sz="3200" b="1" dirty="0" smtClean="0">
                <a:solidFill>
                  <a:srgbClr val="FFFF00"/>
                </a:solidFill>
                <a:ea typeface="楷体_GB2312" pitchFamily="49" charset="-122"/>
              </a:rPr>
              <a:t>（</a:t>
            </a:r>
            <a:r>
              <a:rPr lang="en-US" altLang="zh-CN" sz="3200" b="1" dirty="0" smtClean="0">
                <a:solidFill>
                  <a:srgbClr val="FFFF00"/>
                </a:solidFill>
                <a:ea typeface="楷体_GB2312" pitchFamily="49" charset="-122"/>
              </a:rPr>
              <a:t>Cardiac Pulmonary Resuscitation</a:t>
            </a:r>
            <a:r>
              <a:rPr lang="zh-CN" altLang="en-US" sz="3200" b="1" dirty="0" smtClean="0">
                <a:solidFill>
                  <a:srgbClr val="FFFF00"/>
                </a:solidFill>
                <a:ea typeface="楷体_GB2312" pitchFamily="49" charset="-122"/>
              </a:rPr>
              <a:t>）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Clr>
                <a:schemeClr val="tx1"/>
              </a:buClr>
              <a:buFont typeface="Wingdings 3" pitchFamily="18" charset="2"/>
              <a:buNone/>
            </a:pPr>
            <a:r>
              <a:rPr b="1" dirty="0" smtClean="0">
                <a:solidFill>
                  <a:srgbClr val="376092"/>
                </a:solidFill>
                <a:latin typeface="华文楷体" pitchFamily="2" charset="-122"/>
                <a:ea typeface="楷体_GB2312" pitchFamily="49" charset="-122"/>
              </a:rPr>
              <a:t>           </a:t>
            </a:r>
            <a:endParaRPr lang="en-US" b="1" dirty="0" smtClean="0">
              <a:solidFill>
                <a:srgbClr val="376092"/>
              </a:solidFill>
              <a:latin typeface="华文楷体" pitchFamily="2" charset="-122"/>
              <a:ea typeface="楷体_GB2312" pitchFamily="49" charset="-122"/>
            </a:endParaRPr>
          </a:p>
          <a:p>
            <a:pPr eaLnBrk="1" hangingPunct="1">
              <a:buClr>
                <a:schemeClr val="tx1"/>
              </a:buClr>
              <a:buFont typeface="Wingdings 3" pitchFamily="18" charset="2"/>
              <a:buNone/>
            </a:pPr>
            <a:r>
              <a:rPr b="1" dirty="0" smtClean="0">
                <a:solidFill>
                  <a:srgbClr val="376092"/>
                </a:solidFill>
                <a:latin typeface="华文楷体" pitchFamily="2" charset="-122"/>
                <a:ea typeface="楷体_GB2312" pitchFamily="49" charset="-122"/>
              </a:rPr>
              <a:t>                针对心脏呼吸骤停所采取的抢救措施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sz="2400" b="1" dirty="0" smtClean="0">
                <a:solidFill>
                  <a:srgbClr val="376092"/>
                </a:solidFill>
                <a:latin typeface="华文楷体" pitchFamily="2" charset="-122"/>
                <a:ea typeface="楷体_GB2312" pitchFamily="49" charset="-122"/>
              </a:rPr>
              <a:t>   </a:t>
            </a:r>
            <a:endParaRPr lang="en-US" altLang="zh-CN" sz="2400" b="1" dirty="0" smtClean="0">
              <a:solidFill>
                <a:srgbClr val="376092"/>
              </a:solidFill>
              <a:ea typeface="楷体_GB2312" pitchFamily="49" charset="-122"/>
            </a:endParaRPr>
          </a:p>
          <a:p>
            <a:pPr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en-US" altLang="zh-CN" sz="2400" b="1" dirty="0" smtClean="0">
                <a:solidFill>
                  <a:srgbClr val="376092"/>
                </a:solidFill>
                <a:ea typeface="楷体_GB2312" pitchFamily="49" charset="-122"/>
              </a:rPr>
              <a:t>   </a:t>
            </a:r>
            <a:r>
              <a:rPr sz="2400" b="1" dirty="0" smtClean="0">
                <a:solidFill>
                  <a:srgbClr val="376092"/>
                </a:solidFill>
                <a:latin typeface="华文楷体" pitchFamily="2" charset="-122"/>
                <a:ea typeface="楷体_GB2312" pitchFamily="49" charset="-122"/>
              </a:rPr>
              <a:t> </a:t>
            </a:r>
            <a:r>
              <a:rPr lang="en-US" altLang="zh-CN" sz="2400" b="1" dirty="0" smtClean="0">
                <a:solidFill>
                  <a:srgbClr val="376092"/>
                </a:solidFill>
                <a:ea typeface="楷体_GB2312" pitchFamily="49" charset="-122"/>
              </a:rPr>
              <a:t>-----</a:t>
            </a:r>
            <a:r>
              <a:rPr sz="2400" b="1" dirty="0" smtClean="0">
                <a:solidFill>
                  <a:srgbClr val="376092"/>
                </a:solidFill>
                <a:latin typeface="华文楷体" pitchFamily="2" charset="-122"/>
                <a:ea typeface="楷体_GB2312" pitchFamily="49" charset="-122"/>
              </a:rPr>
              <a:t>胸外按压形成暂时的人工循环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sz="2400" b="1" dirty="0" smtClean="0">
                <a:solidFill>
                  <a:srgbClr val="376092"/>
                </a:solidFill>
                <a:latin typeface="华文楷体" pitchFamily="2" charset="-122"/>
                <a:ea typeface="楷体_GB2312" pitchFamily="49" charset="-122"/>
              </a:rPr>
              <a:t>    </a:t>
            </a:r>
            <a:r>
              <a:rPr lang="en-US" altLang="zh-CN" sz="2400" b="1" dirty="0" smtClean="0">
                <a:solidFill>
                  <a:srgbClr val="376092"/>
                </a:solidFill>
                <a:ea typeface="楷体_GB2312" pitchFamily="49" charset="-122"/>
              </a:rPr>
              <a:t>-----</a:t>
            </a:r>
            <a:r>
              <a:rPr sz="2400" b="1" dirty="0" smtClean="0">
                <a:solidFill>
                  <a:srgbClr val="376092"/>
                </a:solidFill>
                <a:latin typeface="华文楷体" pitchFamily="2" charset="-122"/>
                <a:ea typeface="楷体_GB2312" pitchFamily="49" charset="-122"/>
              </a:rPr>
              <a:t>快速电除颤转复心室颤动，促使心脏恢复自主搏动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sz="2400" b="1" dirty="0" smtClean="0">
                <a:solidFill>
                  <a:srgbClr val="376092"/>
                </a:solidFill>
                <a:latin typeface="华文楷体" pitchFamily="2" charset="-122"/>
                <a:ea typeface="楷体_GB2312" pitchFamily="49" charset="-122"/>
              </a:rPr>
              <a:t>    </a:t>
            </a:r>
            <a:r>
              <a:rPr lang="en-US" altLang="zh-CN" sz="2400" b="1" dirty="0" smtClean="0">
                <a:solidFill>
                  <a:srgbClr val="376092"/>
                </a:solidFill>
                <a:ea typeface="楷体_GB2312" pitchFamily="49" charset="-122"/>
              </a:rPr>
              <a:t>-----</a:t>
            </a:r>
            <a:r>
              <a:rPr sz="2400" b="1" dirty="0" smtClean="0">
                <a:solidFill>
                  <a:srgbClr val="376092"/>
                </a:solidFill>
                <a:latin typeface="华文楷体" pitchFamily="2" charset="-122"/>
                <a:ea typeface="楷体_GB2312" pitchFamily="49" charset="-122"/>
              </a:rPr>
              <a:t>采用人工呼吸，并恢复自主呼吸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sz="2400" b="1" dirty="0" smtClean="0">
                <a:solidFill>
                  <a:srgbClr val="376092"/>
                </a:solidFill>
                <a:latin typeface="华文楷体" pitchFamily="2" charset="-122"/>
                <a:ea typeface="楷体_GB2312" pitchFamily="49" charset="-122"/>
              </a:rPr>
              <a:t>    </a:t>
            </a:r>
            <a:r>
              <a:rPr lang="en-US" altLang="zh-CN" sz="2400" b="1" dirty="0" smtClean="0">
                <a:solidFill>
                  <a:srgbClr val="376092"/>
                </a:solidFill>
                <a:ea typeface="楷体_GB2312" pitchFamily="49" charset="-122"/>
              </a:rPr>
              <a:t>-----</a:t>
            </a:r>
            <a:r>
              <a:rPr sz="2400" b="1" dirty="0" smtClean="0">
                <a:solidFill>
                  <a:srgbClr val="376092"/>
                </a:solidFill>
                <a:latin typeface="华文楷体" pitchFamily="2" charset="-122"/>
                <a:ea typeface="楷体_GB2312" pitchFamily="49" charset="-122"/>
              </a:rPr>
              <a:t>最终实现脑复苏</a:t>
            </a:r>
          </a:p>
        </p:txBody>
      </p:sp>
      <p:sp>
        <p:nvSpPr>
          <p:cNvPr id="4" name="等腰三角形 3"/>
          <p:cNvSpPr/>
          <p:nvPr/>
        </p:nvSpPr>
        <p:spPr>
          <a:xfrm>
            <a:off x="714375" y="1714500"/>
            <a:ext cx="1060450" cy="914400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内容占位符 2"/>
          <p:cNvSpPr>
            <a:spLocks noGrp="1"/>
          </p:cNvSpPr>
          <p:nvPr>
            <p:ph idx="1"/>
          </p:nvPr>
        </p:nvSpPr>
        <p:spPr>
          <a:xfrm>
            <a:off x="457200" y="2111375"/>
            <a:ext cx="8329642" cy="4032269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altLang="zh-CN" sz="24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1.</a:t>
            </a:r>
            <a:r>
              <a:rPr sz="24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电击后</a:t>
            </a:r>
            <a:r>
              <a:rPr lang="en-US" altLang="zh-CN" sz="24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5S</a:t>
            </a:r>
            <a:r>
              <a:rPr sz="24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心电图显示心搏停止或无电活动均视为电除颤成功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4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2.1</a:t>
            </a:r>
            <a:r>
              <a:rPr sz="24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次除颤后立即给予</a:t>
            </a:r>
            <a:r>
              <a:rPr lang="en-US" altLang="zh-CN" sz="24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5</a:t>
            </a:r>
            <a:r>
              <a:rPr sz="24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个循环</a:t>
            </a:r>
            <a:r>
              <a:rPr lang="en-US" altLang="zh-CN" sz="24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CPR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4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3.</a:t>
            </a:r>
            <a:r>
              <a:rPr sz="24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有起搏器的病人除颤电极板应距起搏器电极至少</a:t>
            </a:r>
            <a:r>
              <a:rPr lang="en-US" altLang="zh-CN" sz="24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10</a:t>
            </a:r>
            <a:r>
              <a:rPr sz="24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公分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4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4.</a:t>
            </a:r>
            <a:r>
              <a:rPr sz="24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如室颤为细颤，除颤前应予以</a:t>
            </a:r>
            <a:r>
              <a:rPr lang="en-US" altLang="zh-CN" sz="24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0.1%</a:t>
            </a:r>
            <a:r>
              <a:rPr sz="24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肾上腺素</a:t>
            </a:r>
            <a:r>
              <a:rPr lang="en-US" altLang="zh-CN" sz="24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1ml</a:t>
            </a:r>
            <a:r>
              <a:rPr sz="24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， 使之转为粗颤再行电除效果好</a:t>
            </a:r>
            <a:endParaRPr lang="en-US" altLang="zh-CN" sz="2400" b="1" dirty="0" smtClean="0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  <a:p>
            <a:pPr eaLnBrk="1" hangingPunct="1"/>
            <a:endParaRPr dirty="0" smtClean="0">
              <a:solidFill>
                <a:srgbClr val="376092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4" name="标题 1"/>
          <p:cNvSpPr txBox="1">
            <a:spLocks/>
          </p:cNvSpPr>
          <p:nvPr/>
        </p:nvSpPr>
        <p:spPr>
          <a:xfrm>
            <a:off x="428625" y="214290"/>
            <a:ext cx="7072333" cy="1643085"/>
          </a:xfrm>
          <a:prstGeom prst="rect">
            <a:avLst/>
          </a:prstGeom>
        </p:spPr>
        <p:txBody>
          <a:bodyPr lIns="0" rIns="0" bIns="0" anchor="b"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zh-CN" sz="3600" b="1" dirty="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  <a:cs typeface="+mj-cs"/>
              </a:rPr>
              <a:t> </a:t>
            </a:r>
            <a:r>
              <a:rPr lang="en-US" altLang="zh-CN" sz="3600" b="1" dirty="0" smtClean="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  <a:cs typeface="+mj-cs"/>
              </a:rPr>
              <a:t>   BLS</a:t>
            </a:r>
            <a:r>
              <a:rPr lang="zh-CN" altLang="en-US" sz="3600" b="1" dirty="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  <a:cs typeface="+mj-cs"/>
              </a:rPr>
              <a:t>的实施</a:t>
            </a:r>
            <a:r>
              <a:rPr lang="zh-CN" altLang="en-US" sz="3600" b="1" dirty="0" smtClean="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  <a:cs typeface="+mj-cs"/>
              </a:rPr>
              <a:t>程序</a:t>
            </a:r>
            <a:endParaRPr lang="en-US" altLang="zh-CN" sz="3600" b="1" dirty="0" smtClean="0">
              <a:solidFill>
                <a:schemeClr val="tx2"/>
              </a:solidFill>
              <a:latin typeface="楷体_GB2312" pitchFamily="49" charset="-122"/>
              <a:ea typeface="楷体_GB2312" pitchFamily="49" charset="-122"/>
              <a:cs typeface="+mj-cs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altLang="zh-CN" sz="3600" b="1" dirty="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  <a:cs typeface="+mj-cs"/>
              </a:rPr>
              <a:t/>
            </a:r>
            <a:br>
              <a:rPr lang="en-US" altLang="zh-CN" sz="3600" b="1" dirty="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  <a:cs typeface="+mj-cs"/>
              </a:rPr>
            </a:br>
            <a:r>
              <a:rPr lang="en-US" altLang="zh-CN" sz="3600" b="1" dirty="0" smtClean="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  <a:cs typeface="+mj-cs"/>
              </a:rPr>
              <a:t>  </a:t>
            </a:r>
            <a:r>
              <a:rPr lang="zh-CN" altLang="en-US" sz="3200" dirty="0" smtClean="0">
                <a:solidFill>
                  <a:schemeClr val="tx2"/>
                </a:solidFill>
                <a:latin typeface="+mj-ea"/>
                <a:ea typeface="+mj-ea"/>
                <a:cs typeface="+mj-cs"/>
              </a:rPr>
              <a:t>第八</a:t>
            </a:r>
            <a:r>
              <a:rPr lang="zh-CN" altLang="en-US" sz="3200" dirty="0">
                <a:solidFill>
                  <a:schemeClr val="tx2"/>
                </a:solidFill>
                <a:latin typeface="+mj-ea"/>
                <a:ea typeface="+mj-ea"/>
                <a:cs typeface="+mj-cs"/>
              </a:rPr>
              <a:t>步    除颤</a:t>
            </a:r>
            <a:r>
              <a:rPr lang="en-US" altLang="zh-CN" sz="3200" dirty="0">
                <a:solidFill>
                  <a:schemeClr val="tx2"/>
                </a:solidFill>
                <a:latin typeface="+mj-ea"/>
                <a:ea typeface="+mj-ea"/>
                <a:cs typeface="+mj-cs"/>
              </a:rPr>
              <a:t>——</a:t>
            </a:r>
            <a:r>
              <a:rPr lang="zh-CN" altLang="en-US" sz="3200" dirty="0">
                <a:solidFill>
                  <a:schemeClr val="tx2"/>
                </a:solidFill>
                <a:latin typeface="+mj-ea"/>
                <a:ea typeface="+mj-ea"/>
                <a:cs typeface="+mj-cs"/>
              </a:rPr>
              <a:t>除颤效果评估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5786" y="0"/>
            <a:ext cx="5715010" cy="11430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CN" b="1" dirty="0" smtClean="0">
                <a:solidFill>
                  <a:schemeClr val="accent6">
                    <a:lumMod val="50000"/>
                  </a:schemeClr>
                </a:solidFill>
                <a:ea typeface="楷体_GB2312" pitchFamily="49" charset="-122"/>
              </a:rPr>
              <a:t> </a:t>
            </a:r>
            <a:r>
              <a:rPr lang="en-US" altLang="zh-CN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CPR</a:t>
            </a:r>
            <a:r>
              <a:rPr lang="zh-CN" altLang="en-US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的有效指征</a:t>
            </a:r>
            <a:endParaRPr lang="zh-CN" altLang="en-US" b="1" dirty="0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85786" y="1500174"/>
            <a:ext cx="6829444" cy="4895850"/>
          </a:xfrm>
        </p:spPr>
        <p:txBody>
          <a:bodyPr rtlCol="0">
            <a:normAutofit fontScale="92500" lnSpcReduction="10000"/>
          </a:bodyPr>
          <a:lstStyle/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sz="2400" b="1" dirty="0" smtClean="0">
                <a:solidFill>
                  <a:schemeClr val="tx1"/>
                </a:solidFill>
                <a:ea typeface="楷体_GB2312" pitchFamily="49" charset="-122"/>
              </a:rPr>
              <a:t>颈动脉搏动：有搏动血压在</a:t>
            </a:r>
            <a:r>
              <a:rPr lang="en-US" altLang="zh-CN" sz="2400" b="1" dirty="0" smtClean="0">
                <a:solidFill>
                  <a:schemeClr val="tx1"/>
                </a:solidFill>
                <a:ea typeface="楷体_GB2312" pitchFamily="49" charset="-122"/>
              </a:rPr>
              <a:t>60-40mmHg</a:t>
            </a:r>
          </a:p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sz="2400" b="1" dirty="0" smtClean="0">
                <a:solidFill>
                  <a:schemeClr val="tx1"/>
                </a:solidFill>
                <a:ea typeface="楷体_GB2312" pitchFamily="49" charset="-122"/>
              </a:rPr>
              <a:t>瞳孔：瞳孔由大变小，并有光反射 </a:t>
            </a:r>
          </a:p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sz="2400" b="1" dirty="0" smtClean="0">
                <a:solidFill>
                  <a:schemeClr val="tx1"/>
                </a:solidFill>
                <a:latin typeface="幼圆" pitchFamily="49" charset="-122"/>
                <a:ea typeface="楷体_GB2312" pitchFamily="49" charset="-122"/>
              </a:rPr>
              <a:t>      刺激眼睑有反应</a:t>
            </a:r>
            <a:endParaRPr sz="2400" b="1" dirty="0" smtClean="0">
              <a:solidFill>
                <a:schemeClr val="tx1"/>
              </a:solidFill>
              <a:ea typeface="楷体_GB2312" pitchFamily="49" charset="-122"/>
            </a:endParaRPr>
          </a:p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sz="2400" b="1" dirty="0" smtClean="0">
                <a:solidFill>
                  <a:schemeClr val="tx1"/>
                </a:solidFill>
                <a:ea typeface="楷体_GB2312" pitchFamily="49" charset="-122"/>
              </a:rPr>
              <a:t>面色：复苏有效，可见口唇面色甲床</a:t>
            </a:r>
          </a:p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sz="2400" b="1" dirty="0" smtClean="0">
                <a:solidFill>
                  <a:schemeClr val="tx1"/>
                </a:solidFill>
                <a:ea typeface="楷体_GB2312" pitchFamily="49" charset="-122"/>
              </a:rPr>
              <a:t>              由紫绀转为红润</a:t>
            </a:r>
          </a:p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sz="2400" b="1" dirty="0" smtClean="0">
                <a:solidFill>
                  <a:schemeClr val="tx1"/>
                </a:solidFill>
                <a:ea typeface="楷体_GB2312" pitchFamily="49" charset="-122"/>
              </a:rPr>
              <a:t>神志：复苏有效，可见病人眼球活动，</a:t>
            </a:r>
          </a:p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sz="2400" b="1" dirty="0" smtClean="0">
                <a:solidFill>
                  <a:schemeClr val="tx1"/>
                </a:solidFill>
                <a:ea typeface="楷体_GB2312" pitchFamily="49" charset="-122"/>
              </a:rPr>
              <a:t>              甚至手脚开始活动</a:t>
            </a:r>
          </a:p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sz="2400" b="1" dirty="0" smtClean="0">
                <a:solidFill>
                  <a:schemeClr val="tx1"/>
                </a:solidFill>
                <a:ea typeface="楷体_GB2312" pitchFamily="49" charset="-122"/>
              </a:rPr>
              <a:t>自主呼吸恢复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标题 1"/>
          <p:cNvSpPr>
            <a:spLocks noGrp="1"/>
          </p:cNvSpPr>
          <p:nvPr>
            <p:ph type="title"/>
          </p:nvPr>
        </p:nvSpPr>
        <p:spPr>
          <a:xfrm>
            <a:off x="1000100" y="0"/>
            <a:ext cx="6043626" cy="1143000"/>
          </a:xfrm>
        </p:spPr>
        <p:txBody>
          <a:bodyPr/>
          <a:lstStyle/>
          <a:p>
            <a:pPr eaLnBrk="1" hangingPunct="1"/>
            <a:r>
              <a:rPr lang="en-US" altLang="zh-CN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ALS</a:t>
            </a:r>
            <a:r>
              <a:rPr lang="zh-CN" altLang="en-US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的实施过程</a:t>
            </a:r>
          </a:p>
        </p:txBody>
      </p:sp>
      <p:sp>
        <p:nvSpPr>
          <p:cNvPr id="35843" name="内容占位符 2"/>
          <p:cNvSpPr>
            <a:spLocks noGrp="1"/>
          </p:cNvSpPr>
          <p:nvPr>
            <p:ph idx="1"/>
          </p:nvPr>
        </p:nvSpPr>
        <p:spPr>
          <a:xfrm>
            <a:off x="457200" y="1935163"/>
            <a:ext cx="4972056" cy="4065587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 typeface="Wingdings 2" pitchFamily="18" charset="2"/>
              <a:buNone/>
            </a:pPr>
            <a:r>
              <a:rPr lang="en-US" altLang="zh-CN" sz="2400" b="1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1</a:t>
            </a:r>
            <a:r>
              <a:rPr sz="2400" b="1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、</a:t>
            </a:r>
            <a:r>
              <a:rPr b="1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高级气道管理</a:t>
            </a:r>
            <a:r>
              <a:rPr lang="en-US" altLang="zh-CN" b="1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——</a:t>
            </a:r>
            <a:r>
              <a:rPr b="1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气管插管</a:t>
            </a:r>
            <a:endParaRPr lang="en-US" altLang="zh-CN" b="1" dirty="0" smtClean="0">
              <a:solidFill>
                <a:srgbClr val="376092"/>
              </a:solidFill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lnSpc>
                <a:spcPct val="140000"/>
              </a:lnSpc>
              <a:buFont typeface="Wingdings 2" pitchFamily="18" charset="2"/>
              <a:buNone/>
            </a:pPr>
            <a:r>
              <a:rPr sz="2400" b="1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   目的：</a:t>
            </a:r>
            <a:r>
              <a:rPr sz="2000" b="1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保证通气，准确控制潮气量；保证吸入高浓度氧；便于吸痰；防止误吸；提供一种给药途径；要求很高的技能与经验；可能会产生致命的并发症；在</a:t>
            </a:r>
            <a:r>
              <a:rPr lang="en-US" altLang="zh-CN" sz="2000" b="1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CPR</a:t>
            </a:r>
            <a:r>
              <a:rPr sz="2000" b="1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中，气管插管的失败率高达</a:t>
            </a:r>
            <a:r>
              <a:rPr lang="en-US" altLang="zh-CN" sz="2000" b="1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50%</a:t>
            </a:r>
            <a:r>
              <a:rPr sz="2000" b="1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；</a:t>
            </a:r>
            <a:endParaRPr lang="en-US" altLang="zh-CN" sz="2000" b="1" dirty="0" smtClean="0">
              <a:solidFill>
                <a:srgbClr val="376092"/>
              </a:solidFill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endParaRPr lang="en-US" altLang="zh-CN" sz="2400" dirty="0" smtClean="0">
              <a:solidFill>
                <a:srgbClr val="376092"/>
              </a:solidFill>
            </a:endParaRPr>
          </a:p>
        </p:txBody>
      </p:sp>
      <p:pic>
        <p:nvPicPr>
          <p:cNvPr id="35844" name="Picture 5" descr="d:\My Documents\新建文件夹 (2)\u=665113673,1739214004&amp;fm=0&amp;gp=0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63" y="3071813"/>
            <a:ext cx="27146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/>
          </p:cNvSpPr>
          <p:nvPr>
            <p:ph type="title"/>
          </p:nvPr>
        </p:nvSpPr>
        <p:spPr>
          <a:xfrm>
            <a:off x="785786" y="0"/>
            <a:ext cx="6643734" cy="1428760"/>
          </a:xfrm>
        </p:spPr>
        <p:txBody>
          <a:bodyPr/>
          <a:lstStyle/>
          <a:p>
            <a:pPr eaLnBrk="1" hangingPunct="1"/>
            <a:r>
              <a:rPr lang="en-US" altLang="zh-CN" sz="40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ALS</a:t>
            </a:r>
            <a:r>
              <a:rPr lang="zh-CN" altLang="en-US" sz="40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的实施过程</a:t>
            </a:r>
          </a:p>
        </p:txBody>
      </p:sp>
      <p:sp>
        <p:nvSpPr>
          <p:cNvPr id="61443" name="Rectangle 3"/>
          <p:cNvSpPr>
            <a:spLocks noGrp="1"/>
          </p:cNvSpPr>
          <p:nvPr>
            <p:ph idx="1"/>
          </p:nvPr>
        </p:nvSpPr>
        <p:spPr>
          <a:xfrm>
            <a:off x="500034" y="2214554"/>
            <a:ext cx="6410341" cy="3568710"/>
          </a:xfrm>
        </p:spPr>
        <p:txBody>
          <a:bodyPr>
            <a:normAutofit/>
          </a:bodyPr>
          <a:lstStyle/>
          <a:p>
            <a:pPr eaLnBrk="1" hangingPunct="1"/>
            <a:r>
              <a:rPr b="1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高级气道管理</a:t>
            </a:r>
            <a:r>
              <a:rPr lang="en-US" altLang="zh-CN" b="1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——</a:t>
            </a:r>
            <a:r>
              <a:rPr b="1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气管插管的配合</a:t>
            </a:r>
          </a:p>
          <a:p>
            <a:pPr eaLnBrk="1" hangingPunct="1"/>
            <a:r>
              <a:rPr b="1" dirty="0" smtClean="0">
                <a:solidFill>
                  <a:srgbClr val="E03528"/>
                </a:solidFill>
                <a:latin typeface="楷体_GB2312" pitchFamily="49" charset="-122"/>
                <a:ea typeface="楷体_GB2312" pitchFamily="49" charset="-122"/>
              </a:rPr>
              <a:t>用物的准备</a:t>
            </a:r>
            <a:r>
              <a:rPr b="1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：喉镜 、插管、 管芯、 牙垫、布胶布 、开口器、 简易呼吸器 、</a:t>
            </a:r>
            <a:r>
              <a:rPr lang="en-US" altLang="zh-CN" b="1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20ml</a:t>
            </a:r>
            <a:r>
              <a:rPr b="1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注射器 、听诊器、 呼吸机 、吸痰器 、吸痰管、 生理盐水</a:t>
            </a:r>
          </a:p>
          <a:p>
            <a:pPr eaLnBrk="1" hangingPunct="1">
              <a:buFont typeface="Wingdings 2" pitchFamily="18" charset="2"/>
              <a:buNone/>
            </a:pPr>
            <a:r>
              <a:rPr b="1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              </a:t>
            </a:r>
          </a:p>
        </p:txBody>
      </p:sp>
      <p:pic>
        <p:nvPicPr>
          <p:cNvPr id="36868" name="Picture 5" descr="MC900343475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68" y="1928802"/>
            <a:ext cx="1320800" cy="402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/>
      <p:bldP spid="6144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标题 1"/>
          <p:cNvSpPr>
            <a:spLocks noGrp="1"/>
          </p:cNvSpPr>
          <p:nvPr>
            <p:ph type="title"/>
          </p:nvPr>
        </p:nvSpPr>
        <p:spPr>
          <a:xfrm>
            <a:off x="714348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CN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ALS</a:t>
            </a:r>
            <a:r>
              <a:rPr lang="zh-CN" altLang="en-US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的实施过程</a:t>
            </a:r>
          </a:p>
        </p:txBody>
      </p:sp>
      <p:sp>
        <p:nvSpPr>
          <p:cNvPr id="37891" name="内容占位符 2"/>
          <p:cNvSpPr>
            <a:spLocks noGrp="1"/>
          </p:cNvSpPr>
          <p:nvPr>
            <p:ph idx="1"/>
          </p:nvPr>
        </p:nvSpPr>
        <p:spPr>
          <a:xfrm>
            <a:off x="714348" y="2143116"/>
            <a:ext cx="3328982" cy="1208087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altLang="zh-CN" sz="2400" b="1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2</a:t>
            </a:r>
            <a:r>
              <a:rPr sz="2400" b="1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、</a:t>
            </a:r>
            <a:r>
              <a:rPr sz="3200" b="1" dirty="0" smtClean="0">
                <a:solidFill>
                  <a:srgbClr val="376092"/>
                </a:solidFill>
                <a:latin typeface="+mj-ea"/>
                <a:ea typeface="+mj-ea"/>
              </a:rPr>
              <a:t>呼吸机</a:t>
            </a:r>
            <a:endParaRPr lang="en-US" altLang="zh-CN" sz="3200" b="1" dirty="0" smtClean="0">
              <a:solidFill>
                <a:srgbClr val="376092"/>
              </a:solidFill>
              <a:latin typeface="+mj-ea"/>
              <a:ea typeface="+mj-ea"/>
            </a:endParaRPr>
          </a:p>
          <a:p>
            <a:pPr eaLnBrk="1" hangingPunct="1">
              <a:buFont typeface="Wingdings 2" pitchFamily="18" charset="2"/>
              <a:buNone/>
            </a:pPr>
            <a:endParaRPr lang="en-US" altLang="zh-CN" sz="3200" dirty="0" smtClean="0">
              <a:solidFill>
                <a:srgbClr val="376092"/>
              </a:solidFill>
            </a:endParaRPr>
          </a:p>
        </p:txBody>
      </p:sp>
      <p:pic>
        <p:nvPicPr>
          <p:cNvPr id="37892" name="Picture 5" descr="d:\My Documents\新建文件夹 (2)\u=788807824,2321781785&amp;fm=0&amp;gp=0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2000240"/>
            <a:ext cx="3786214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标题 1"/>
          <p:cNvSpPr>
            <a:spLocks noGrp="1"/>
          </p:cNvSpPr>
          <p:nvPr>
            <p:ph type="title"/>
          </p:nvPr>
        </p:nvSpPr>
        <p:spPr>
          <a:xfrm>
            <a:off x="1214414" y="0"/>
            <a:ext cx="7443782" cy="1143000"/>
          </a:xfrm>
        </p:spPr>
        <p:txBody>
          <a:bodyPr/>
          <a:lstStyle/>
          <a:p>
            <a:pPr eaLnBrk="1" hangingPunct="1"/>
            <a:r>
              <a:rPr lang="en-US" altLang="zh-CN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ALS</a:t>
            </a:r>
            <a:r>
              <a:rPr lang="zh-CN" altLang="en-US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的实施过程</a:t>
            </a:r>
          </a:p>
        </p:txBody>
      </p:sp>
      <p:sp>
        <p:nvSpPr>
          <p:cNvPr id="38915" name="内容占位符 2"/>
          <p:cNvSpPr>
            <a:spLocks noGrp="1"/>
          </p:cNvSpPr>
          <p:nvPr>
            <p:ph idx="1"/>
          </p:nvPr>
        </p:nvSpPr>
        <p:spPr>
          <a:xfrm>
            <a:off x="457200" y="1935163"/>
            <a:ext cx="4686300" cy="4351337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150000"/>
              </a:lnSpc>
              <a:buFont typeface="Wingdings 2" pitchFamily="18" charset="2"/>
              <a:buNone/>
            </a:pPr>
            <a:r>
              <a:rPr lang="en-US" altLang="zh-CN" sz="2200" b="1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3</a:t>
            </a:r>
            <a:r>
              <a:rPr sz="2200" b="1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、</a:t>
            </a:r>
            <a:r>
              <a:rPr sz="22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开放静脉通路</a:t>
            </a:r>
            <a:endParaRPr lang="en-US" altLang="zh-CN" sz="2200" b="1" dirty="0" smtClean="0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lnSpc>
                <a:spcPct val="150000"/>
              </a:lnSpc>
              <a:buFont typeface="Wingdings 2" pitchFamily="18" charset="2"/>
              <a:buNone/>
            </a:pPr>
            <a:r>
              <a:rPr sz="22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常选择左上肢肘正中静脉</a:t>
            </a:r>
            <a:endParaRPr lang="en-US" altLang="zh-CN" sz="2200" b="1" dirty="0" smtClean="0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lnSpc>
                <a:spcPct val="150000"/>
              </a:lnSpc>
              <a:buFont typeface="Wingdings 2" pitchFamily="18" charset="2"/>
              <a:buNone/>
            </a:pPr>
            <a:r>
              <a:rPr sz="22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常用药：肾上腺素</a:t>
            </a:r>
            <a:r>
              <a:rPr lang="en-US" altLang="zh-CN" sz="22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1mg-</a:t>
            </a:r>
            <a:r>
              <a:rPr sz="22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增加冠脉和脑  </a:t>
            </a:r>
          </a:p>
          <a:p>
            <a:pPr eaLnBrk="1" hangingPunct="1">
              <a:lnSpc>
                <a:spcPct val="150000"/>
              </a:lnSpc>
              <a:buFont typeface="Wingdings 2" pitchFamily="18" charset="2"/>
              <a:buNone/>
            </a:pPr>
            <a:r>
              <a:rPr sz="22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                    血液供应</a:t>
            </a:r>
          </a:p>
          <a:p>
            <a:pPr eaLnBrk="1" hangingPunct="1">
              <a:lnSpc>
                <a:spcPct val="150000"/>
              </a:lnSpc>
              <a:buFont typeface="Wingdings 2" pitchFamily="18" charset="2"/>
              <a:buNone/>
            </a:pPr>
            <a:r>
              <a:rPr sz="22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        胺碘酮</a:t>
            </a:r>
            <a:r>
              <a:rPr lang="en-US" altLang="zh-CN" sz="22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150mg-</a:t>
            </a:r>
            <a:r>
              <a:rPr sz="22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抗心律失常</a:t>
            </a:r>
          </a:p>
          <a:p>
            <a:pPr eaLnBrk="1" hangingPunct="1">
              <a:lnSpc>
                <a:spcPct val="150000"/>
              </a:lnSpc>
              <a:buFont typeface="Wingdings 2" pitchFamily="18" charset="2"/>
              <a:buNone/>
            </a:pPr>
            <a:r>
              <a:rPr sz="22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        血管加压素－复苏新希望</a:t>
            </a:r>
            <a:endParaRPr lang="en-US" altLang="zh-CN" sz="2200" b="1" dirty="0" smtClean="0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lnSpc>
                <a:spcPct val="150000"/>
              </a:lnSpc>
              <a:buFont typeface="Wingdings 2" pitchFamily="18" charset="2"/>
              <a:buNone/>
            </a:pPr>
            <a:r>
              <a:rPr lang="en-US" altLang="zh-CN" sz="22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        </a:t>
            </a:r>
            <a:r>
              <a:rPr sz="22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阿托品</a:t>
            </a:r>
            <a:r>
              <a:rPr lang="en-US" altLang="zh-CN" sz="22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1mg-</a:t>
            </a:r>
            <a:r>
              <a:rPr sz="22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用于传导阻滞</a:t>
            </a:r>
          </a:p>
          <a:p>
            <a:pPr eaLnBrk="1" hangingPunct="1">
              <a:lnSpc>
                <a:spcPct val="150000"/>
              </a:lnSpc>
              <a:buFont typeface="Wingdings 2" pitchFamily="18" charset="2"/>
              <a:buNone/>
            </a:pPr>
            <a:r>
              <a:rPr sz="22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        碳酸氢钠</a:t>
            </a:r>
            <a:r>
              <a:rPr lang="en-US" altLang="zh-CN" sz="22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-</a:t>
            </a:r>
            <a:r>
              <a:rPr sz="22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纠酸</a:t>
            </a:r>
          </a:p>
          <a:p>
            <a:pPr eaLnBrk="1" hangingPunct="1">
              <a:buFont typeface="Wingdings 2" pitchFamily="18" charset="2"/>
              <a:buNone/>
            </a:pPr>
            <a:endParaRPr sz="2400" dirty="0" smtClean="0">
              <a:solidFill>
                <a:srgbClr val="376092"/>
              </a:solidFill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38916" name="Picture 5" descr="d:\My Documents\新建文件夹 (2)\u=3202889431,109310513&amp;fm=0&amp;gp=0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63" y="1928803"/>
            <a:ext cx="2119312" cy="2071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6" descr="d:\My Documents\新建文件夹 (2)\u=949135401,125864823&amp;fm=15&amp;gp=0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63" y="4500563"/>
            <a:ext cx="2214562" cy="150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642910" y="357166"/>
            <a:ext cx="4500594" cy="461665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1</a:t>
            </a:r>
            <a:r>
              <a:rPr lang="zh-CN" altLang="en-US" sz="2400" b="1" dirty="0" smtClean="0">
                <a:solidFill>
                  <a:srgbClr val="FFFF00"/>
                </a:solidFill>
                <a:latin typeface="楷体_GB2312" pitchFamily="49" charset="-122"/>
                <a:ea typeface="楷体_GB2312" pitchFamily="49" charset="-122"/>
              </a:rPr>
              <a:t>、</a:t>
            </a:r>
            <a:r>
              <a:rPr lang="zh-CN" altLang="en-US" sz="2400" b="1" dirty="0" smtClean="0">
                <a:solidFill>
                  <a:srgbClr val="FFFF00"/>
                </a:solidFill>
                <a:latin typeface="+mj-ea"/>
                <a:ea typeface="+mj-ea"/>
              </a:rPr>
              <a:t>无反应，没有呼吸，无脉搏</a:t>
            </a:r>
            <a:endParaRPr lang="zh-CN" altLang="en-US" sz="2400" b="1" dirty="0">
              <a:solidFill>
                <a:srgbClr val="FFFF00"/>
              </a:solidFill>
              <a:latin typeface="+mj-ea"/>
              <a:ea typeface="+mj-ea"/>
            </a:endParaRPr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285720" y="1142984"/>
            <a:ext cx="5214974" cy="4616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2 </a:t>
            </a:r>
            <a:r>
              <a:rPr lang="zh-CN" altLang="en-US" sz="1600" b="1" dirty="0" smtClean="0">
                <a:solidFill>
                  <a:srgbClr val="FFFF00"/>
                </a:solidFill>
                <a:latin typeface="+mj-ea"/>
                <a:ea typeface="+mj-ea"/>
              </a:rPr>
              <a:t>、</a:t>
            </a:r>
            <a:r>
              <a:rPr lang="zh-CN" altLang="en-US" sz="2400" b="1" dirty="0" smtClean="0">
                <a:solidFill>
                  <a:srgbClr val="FFFF00"/>
                </a:solidFill>
                <a:latin typeface="+mj-ea"/>
                <a:ea typeface="+mj-ea"/>
              </a:rPr>
              <a:t>呼救，</a:t>
            </a:r>
            <a:r>
              <a:rPr lang="en-US" altLang="zh-CN" sz="2400" b="1" dirty="0" smtClean="0">
                <a:solidFill>
                  <a:srgbClr val="FFFF00"/>
                </a:solidFill>
                <a:latin typeface="+mj-ea"/>
                <a:ea typeface="+mj-ea"/>
              </a:rPr>
              <a:t> </a:t>
            </a:r>
            <a:r>
              <a:rPr lang="zh-CN" altLang="en-US" sz="2400" b="1" dirty="0">
                <a:solidFill>
                  <a:srgbClr val="FFFF00"/>
                </a:solidFill>
                <a:latin typeface="+mj-ea"/>
                <a:ea typeface="+mj-ea"/>
              </a:rPr>
              <a:t>拨打急救电话</a:t>
            </a:r>
            <a:r>
              <a:rPr lang="en-US" altLang="zh-CN" sz="2400" b="1" dirty="0">
                <a:solidFill>
                  <a:srgbClr val="FFFF00"/>
                </a:solidFill>
                <a:latin typeface="+mj-ea"/>
                <a:ea typeface="+mj-ea"/>
              </a:rPr>
              <a:t>/EMS/AED</a:t>
            </a:r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428596" y="3286124"/>
            <a:ext cx="5072098" cy="461665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CC00"/>
            </a:solidFill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 smtClean="0">
                <a:solidFill>
                  <a:srgbClr val="FF0000"/>
                </a:solidFill>
                <a:latin typeface="+mj-ea"/>
                <a:ea typeface="+mj-ea"/>
              </a:rPr>
              <a:t>4</a:t>
            </a:r>
            <a:r>
              <a:rPr lang="zh-CN" altLang="en-US" sz="2400" b="1" dirty="0" smtClean="0">
                <a:solidFill>
                  <a:srgbClr val="FFFF00"/>
                </a:solidFill>
                <a:latin typeface="+mj-ea"/>
                <a:ea typeface="+mj-ea"/>
              </a:rPr>
              <a:t>、开放气道，吹气，使胸廓起伏</a:t>
            </a:r>
            <a:endParaRPr lang="zh-CN" altLang="en-US" sz="2400" b="1" dirty="0">
              <a:solidFill>
                <a:srgbClr val="FFFF00"/>
              </a:solidFill>
              <a:latin typeface="+mj-ea"/>
              <a:ea typeface="+mj-ea"/>
            </a:endParaRPr>
          </a:p>
        </p:txBody>
      </p:sp>
      <p:sp>
        <p:nvSpPr>
          <p:cNvPr id="39944" name="Text Box 8"/>
          <p:cNvSpPr txBox="1">
            <a:spLocks noChangeArrowheads="1"/>
          </p:cNvSpPr>
          <p:nvPr/>
        </p:nvSpPr>
        <p:spPr bwMode="auto">
          <a:xfrm>
            <a:off x="285720" y="2000240"/>
            <a:ext cx="4857784" cy="830997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3</a:t>
            </a:r>
            <a:r>
              <a:rPr lang="zh-CN" altLang="en-US" sz="1600" b="1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、</a:t>
            </a:r>
            <a:r>
              <a:rPr lang="en-US" altLang="zh-CN" sz="1600" b="1" dirty="0" smtClean="0"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zh-CN" altLang="en-US" sz="2400" b="1" dirty="0">
                <a:solidFill>
                  <a:srgbClr val="FFFF00"/>
                </a:solidFill>
                <a:latin typeface="+mj-ea"/>
                <a:ea typeface="+mj-ea"/>
              </a:rPr>
              <a:t>按压</a:t>
            </a:r>
            <a:r>
              <a:rPr lang="zh-CN" altLang="en-US" sz="2400" b="1" dirty="0" smtClean="0">
                <a:solidFill>
                  <a:srgbClr val="FFFF00"/>
                </a:solidFill>
                <a:latin typeface="+mj-ea"/>
                <a:ea typeface="+mj-ea"/>
              </a:rPr>
              <a:t>：按压</a:t>
            </a:r>
            <a:r>
              <a:rPr lang="zh-CN" altLang="en-US" sz="2400" b="1" dirty="0">
                <a:solidFill>
                  <a:srgbClr val="FFFF00"/>
                </a:solidFill>
                <a:latin typeface="+mj-ea"/>
                <a:ea typeface="+mj-ea"/>
              </a:rPr>
              <a:t>频率</a:t>
            </a:r>
            <a:r>
              <a:rPr lang="en-US" altLang="zh-CN" sz="2400" b="1" dirty="0">
                <a:solidFill>
                  <a:srgbClr val="FFFF00"/>
                </a:solidFill>
                <a:latin typeface="+mj-ea"/>
                <a:ea typeface="+mj-ea"/>
              </a:rPr>
              <a:t>100</a:t>
            </a:r>
            <a:r>
              <a:rPr lang="zh-CN" altLang="en-US" sz="2400" b="1" dirty="0">
                <a:solidFill>
                  <a:srgbClr val="FFFF00"/>
                </a:solidFill>
                <a:latin typeface="+mj-ea"/>
                <a:ea typeface="+mj-ea"/>
              </a:rPr>
              <a:t>次</a:t>
            </a:r>
            <a:r>
              <a:rPr lang="en-US" altLang="zh-CN" sz="2400" b="1" dirty="0">
                <a:solidFill>
                  <a:srgbClr val="FFFF00"/>
                </a:solidFill>
                <a:latin typeface="+mj-ea"/>
                <a:ea typeface="+mj-ea"/>
              </a:rPr>
              <a:t>/</a:t>
            </a:r>
            <a:r>
              <a:rPr lang="zh-CN" altLang="en-US" sz="2400" b="1" dirty="0">
                <a:solidFill>
                  <a:srgbClr val="FFFF00"/>
                </a:solidFill>
                <a:latin typeface="+mj-ea"/>
                <a:ea typeface="+mj-ea"/>
              </a:rPr>
              <a:t>分</a:t>
            </a:r>
            <a:r>
              <a:rPr lang="zh-CN" altLang="en-US" sz="2400" b="1" dirty="0" smtClean="0">
                <a:solidFill>
                  <a:srgbClr val="FFFF00"/>
                </a:solidFill>
                <a:latin typeface="+mj-ea"/>
                <a:ea typeface="+mj-ea"/>
              </a:rPr>
              <a:t>，</a:t>
            </a:r>
            <a:endParaRPr lang="en-US" altLang="zh-CN" sz="2400" b="1" dirty="0" smtClean="0">
              <a:solidFill>
                <a:srgbClr val="FFFF00"/>
              </a:solidFill>
              <a:latin typeface="+mj-ea"/>
              <a:ea typeface="+mj-ea"/>
            </a:endParaRPr>
          </a:p>
          <a:p>
            <a:r>
              <a:rPr lang="zh-CN" altLang="en-US" sz="2400" b="1" dirty="0" smtClean="0">
                <a:solidFill>
                  <a:srgbClr val="FFFF00"/>
                </a:solidFill>
                <a:latin typeface="+mj-ea"/>
                <a:ea typeface="+mj-ea"/>
              </a:rPr>
              <a:t>尽可能</a:t>
            </a:r>
            <a:r>
              <a:rPr lang="zh-CN" altLang="en-US" sz="2400" b="1" dirty="0">
                <a:solidFill>
                  <a:srgbClr val="FFFF00"/>
                </a:solidFill>
                <a:latin typeface="+mj-ea"/>
                <a:ea typeface="+mj-ea"/>
              </a:rPr>
              <a:t>减少干扰</a:t>
            </a:r>
          </a:p>
        </p:txBody>
      </p:sp>
      <p:sp>
        <p:nvSpPr>
          <p:cNvPr id="39945" name="Text Box 9"/>
          <p:cNvSpPr txBox="1">
            <a:spLocks noChangeArrowheads="1"/>
          </p:cNvSpPr>
          <p:nvPr/>
        </p:nvSpPr>
        <p:spPr bwMode="auto">
          <a:xfrm>
            <a:off x="785786" y="4143380"/>
            <a:ext cx="2843210" cy="461665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FF0000"/>
                </a:solidFill>
                <a:latin typeface="+mj-ea"/>
                <a:ea typeface="+mj-ea"/>
              </a:rPr>
              <a:t>5</a:t>
            </a:r>
            <a:r>
              <a:rPr lang="en-US" altLang="zh-CN" sz="2400" b="1" dirty="0" smtClean="0">
                <a:latin typeface="+mj-ea"/>
                <a:ea typeface="+mj-ea"/>
              </a:rPr>
              <a:t>  </a:t>
            </a:r>
            <a:r>
              <a:rPr lang="zh-CN" altLang="en-US" sz="2400" b="1" dirty="0">
                <a:solidFill>
                  <a:srgbClr val="FFFF00"/>
                </a:solidFill>
                <a:latin typeface="+mj-ea"/>
                <a:ea typeface="+mj-ea"/>
              </a:rPr>
              <a:t>除颤器到达</a:t>
            </a:r>
          </a:p>
        </p:txBody>
      </p:sp>
      <p:sp>
        <p:nvSpPr>
          <p:cNvPr id="39946" name="Text Box 10"/>
          <p:cNvSpPr txBox="1">
            <a:spLocks noChangeArrowheads="1"/>
          </p:cNvSpPr>
          <p:nvPr/>
        </p:nvSpPr>
        <p:spPr bwMode="auto">
          <a:xfrm>
            <a:off x="1524000" y="5257800"/>
            <a:ext cx="1352550" cy="33813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6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6</a:t>
            </a:r>
            <a:r>
              <a:rPr lang="en-US" altLang="zh-CN" sz="1600" b="1" dirty="0" smtClean="0"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zh-CN" altLang="en-US" sz="1600" b="1" dirty="0">
                <a:solidFill>
                  <a:srgbClr val="FFFF00"/>
                </a:solidFill>
                <a:latin typeface="楷体_GB2312" pitchFamily="49" charset="-122"/>
                <a:ea typeface="楷体_GB2312" pitchFamily="49" charset="-122"/>
              </a:rPr>
              <a:t>检查心律</a:t>
            </a:r>
          </a:p>
        </p:txBody>
      </p:sp>
      <p:sp>
        <p:nvSpPr>
          <p:cNvPr id="39947" name="Text Box 11"/>
          <p:cNvSpPr txBox="1">
            <a:spLocks noChangeArrowheads="1"/>
          </p:cNvSpPr>
          <p:nvPr/>
        </p:nvSpPr>
        <p:spPr bwMode="auto">
          <a:xfrm>
            <a:off x="304800" y="5943600"/>
            <a:ext cx="1997075" cy="584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6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7</a:t>
            </a:r>
            <a:r>
              <a:rPr lang="en-US" altLang="zh-CN" sz="1600" b="1" dirty="0" smtClean="0">
                <a:solidFill>
                  <a:srgbClr val="FFFF00"/>
                </a:solidFill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zh-CN" altLang="en-US" sz="1600" b="1" dirty="0">
                <a:solidFill>
                  <a:srgbClr val="FFFF00"/>
                </a:solidFill>
                <a:latin typeface="楷体_GB2312" pitchFamily="49" charset="-122"/>
                <a:ea typeface="楷体_GB2312" pitchFamily="49" charset="-122"/>
              </a:rPr>
              <a:t>除颤</a:t>
            </a:r>
            <a:r>
              <a:rPr lang="en-US" altLang="zh-CN" sz="1600" b="1" dirty="0">
                <a:solidFill>
                  <a:srgbClr val="FFFF00"/>
                </a:solidFill>
                <a:latin typeface="楷体_GB2312" pitchFamily="49" charset="-122"/>
                <a:ea typeface="楷体_GB2312" pitchFamily="49" charset="-122"/>
              </a:rPr>
              <a:t>1</a:t>
            </a:r>
            <a:r>
              <a:rPr lang="zh-CN" altLang="en-US" sz="1600" b="1" dirty="0">
                <a:solidFill>
                  <a:srgbClr val="FFFF00"/>
                </a:solidFill>
                <a:latin typeface="楷体_GB2312" pitchFamily="49" charset="-122"/>
                <a:ea typeface="楷体_GB2312" pitchFamily="49" charset="-122"/>
              </a:rPr>
              <a:t>次，立即</a:t>
            </a:r>
            <a:r>
              <a:rPr lang="en-US" altLang="zh-CN" sz="1600" b="1" dirty="0">
                <a:solidFill>
                  <a:srgbClr val="FFFF00"/>
                </a:solidFill>
                <a:latin typeface="楷体_GB2312" pitchFamily="49" charset="-122"/>
                <a:ea typeface="楷体_GB2312" pitchFamily="49" charset="-122"/>
              </a:rPr>
              <a:t>CPR</a:t>
            </a:r>
            <a:r>
              <a:rPr lang="zh-CN" altLang="en-US" sz="1600" b="1" dirty="0">
                <a:solidFill>
                  <a:srgbClr val="FFFF00"/>
                </a:solidFill>
                <a:latin typeface="楷体_GB2312" pitchFamily="49" charset="-122"/>
                <a:ea typeface="楷体_GB2312" pitchFamily="49" charset="-122"/>
              </a:rPr>
              <a:t>，</a:t>
            </a:r>
            <a:r>
              <a:rPr lang="en-US" altLang="zh-CN" sz="1600" b="1" dirty="0">
                <a:solidFill>
                  <a:srgbClr val="FFFF00"/>
                </a:solidFill>
                <a:latin typeface="楷体_GB2312" pitchFamily="49" charset="-122"/>
                <a:ea typeface="楷体_GB2312" pitchFamily="49" charset="-122"/>
              </a:rPr>
              <a:t>5</a:t>
            </a:r>
            <a:r>
              <a:rPr lang="zh-CN" altLang="en-US" sz="1600" b="1" dirty="0">
                <a:solidFill>
                  <a:srgbClr val="FFFF00"/>
                </a:solidFill>
                <a:latin typeface="楷体_GB2312" pitchFamily="49" charset="-122"/>
                <a:ea typeface="楷体_GB2312" pitchFamily="49" charset="-122"/>
              </a:rPr>
              <a:t>个周期</a:t>
            </a:r>
          </a:p>
        </p:txBody>
      </p:sp>
      <p:sp>
        <p:nvSpPr>
          <p:cNvPr id="39948" name="Text Box 12"/>
          <p:cNvSpPr txBox="1">
            <a:spLocks noChangeArrowheads="1"/>
          </p:cNvSpPr>
          <p:nvPr/>
        </p:nvSpPr>
        <p:spPr bwMode="auto">
          <a:xfrm>
            <a:off x="3048000" y="5943600"/>
            <a:ext cx="3521075" cy="584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600" b="1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8</a:t>
            </a:r>
            <a:r>
              <a:rPr lang="en-US" altLang="zh-CN" sz="1600" b="1" dirty="0" smtClean="0">
                <a:latin typeface="楷体_GB2312" pitchFamily="49" charset="-122"/>
                <a:ea typeface="楷体_GB2312" pitchFamily="49" charset="-122"/>
              </a:rPr>
              <a:t> </a:t>
            </a:r>
            <a:r>
              <a:rPr lang="zh-CN" altLang="en-US" sz="1600" b="1" dirty="0">
                <a:solidFill>
                  <a:srgbClr val="FFFF00"/>
                </a:solidFill>
                <a:latin typeface="楷体_GB2312" pitchFamily="49" charset="-122"/>
                <a:ea typeface="楷体_GB2312" pitchFamily="49" charset="-122"/>
              </a:rPr>
              <a:t>继续</a:t>
            </a:r>
            <a:r>
              <a:rPr lang="en-US" altLang="zh-CN" sz="1600" b="1" dirty="0">
                <a:solidFill>
                  <a:srgbClr val="FFFF00"/>
                </a:solidFill>
                <a:latin typeface="楷体_GB2312" pitchFamily="49" charset="-122"/>
                <a:ea typeface="楷体_GB2312" pitchFamily="49" charset="-122"/>
              </a:rPr>
              <a:t>CPR  5</a:t>
            </a:r>
            <a:r>
              <a:rPr lang="zh-CN" altLang="en-US" sz="1600" b="1" dirty="0">
                <a:solidFill>
                  <a:srgbClr val="FFFF00"/>
                </a:solidFill>
                <a:latin typeface="楷体_GB2312" pitchFamily="49" charset="-122"/>
                <a:ea typeface="楷体_GB2312" pitchFamily="49" charset="-122"/>
              </a:rPr>
              <a:t>个周期；每</a:t>
            </a:r>
            <a:r>
              <a:rPr lang="en-US" altLang="zh-CN" sz="1600" b="1" dirty="0">
                <a:solidFill>
                  <a:srgbClr val="FFFF00"/>
                </a:solidFill>
                <a:latin typeface="楷体_GB2312" pitchFamily="49" charset="-122"/>
                <a:ea typeface="楷体_GB2312" pitchFamily="49" charset="-122"/>
              </a:rPr>
              <a:t>5</a:t>
            </a:r>
            <a:r>
              <a:rPr lang="zh-CN" altLang="en-US" sz="1600" b="1" dirty="0">
                <a:solidFill>
                  <a:srgbClr val="FFFF00"/>
                </a:solidFill>
                <a:latin typeface="楷体_GB2312" pitchFamily="49" charset="-122"/>
                <a:ea typeface="楷体_GB2312" pitchFamily="49" charset="-122"/>
              </a:rPr>
              <a:t>个周期检查一次心律</a:t>
            </a:r>
            <a:r>
              <a:rPr lang="en-US" altLang="zh-CN" sz="1600" b="1" dirty="0">
                <a:solidFill>
                  <a:srgbClr val="FFFF00"/>
                </a:solidFill>
                <a:latin typeface="楷体_GB2312" pitchFamily="49" charset="-122"/>
                <a:ea typeface="楷体_GB2312" pitchFamily="49" charset="-122"/>
              </a:rPr>
              <a:t>/ALS/</a:t>
            </a:r>
            <a:r>
              <a:rPr lang="zh-CN" altLang="en-US" sz="1600" b="1" dirty="0">
                <a:solidFill>
                  <a:srgbClr val="FFFF00"/>
                </a:solidFill>
                <a:latin typeface="楷体_GB2312" pitchFamily="49" charset="-122"/>
                <a:ea typeface="楷体_GB2312" pitchFamily="49" charset="-122"/>
              </a:rPr>
              <a:t>患者恢复</a:t>
            </a:r>
          </a:p>
        </p:txBody>
      </p:sp>
      <p:sp>
        <p:nvSpPr>
          <p:cNvPr id="39949" name="Line 13"/>
          <p:cNvSpPr>
            <a:spLocks noChangeShapeType="1"/>
          </p:cNvSpPr>
          <p:nvPr/>
        </p:nvSpPr>
        <p:spPr bwMode="auto">
          <a:xfrm>
            <a:off x="1928794" y="857232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9950" name="Line 14"/>
          <p:cNvSpPr>
            <a:spLocks noChangeShapeType="1"/>
          </p:cNvSpPr>
          <p:nvPr/>
        </p:nvSpPr>
        <p:spPr bwMode="auto">
          <a:xfrm>
            <a:off x="1928794" y="171448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9953" name="Line 17"/>
          <p:cNvSpPr>
            <a:spLocks noChangeShapeType="1"/>
          </p:cNvSpPr>
          <p:nvPr/>
        </p:nvSpPr>
        <p:spPr bwMode="auto">
          <a:xfrm>
            <a:off x="1928794" y="2857496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9954" name="Line 18"/>
          <p:cNvSpPr>
            <a:spLocks noChangeShapeType="1"/>
          </p:cNvSpPr>
          <p:nvPr/>
        </p:nvSpPr>
        <p:spPr bwMode="auto">
          <a:xfrm>
            <a:off x="1928794" y="378619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9956" name="Line 20"/>
          <p:cNvSpPr>
            <a:spLocks noChangeShapeType="1"/>
          </p:cNvSpPr>
          <p:nvPr/>
        </p:nvSpPr>
        <p:spPr bwMode="auto">
          <a:xfrm flipH="1">
            <a:off x="1524000" y="5638800"/>
            <a:ext cx="533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9957" name="Line 21"/>
          <p:cNvSpPr>
            <a:spLocks noChangeShapeType="1"/>
          </p:cNvSpPr>
          <p:nvPr/>
        </p:nvSpPr>
        <p:spPr bwMode="auto">
          <a:xfrm>
            <a:off x="2057400" y="5638800"/>
            <a:ext cx="1981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9959" name="Line 23"/>
          <p:cNvSpPr>
            <a:spLocks noChangeShapeType="1"/>
          </p:cNvSpPr>
          <p:nvPr/>
        </p:nvSpPr>
        <p:spPr bwMode="auto">
          <a:xfrm flipH="1">
            <a:off x="152400" y="6248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9960" name="Line 24"/>
          <p:cNvSpPr>
            <a:spLocks noChangeShapeType="1"/>
          </p:cNvSpPr>
          <p:nvPr/>
        </p:nvSpPr>
        <p:spPr bwMode="auto">
          <a:xfrm flipV="1">
            <a:off x="152400" y="54102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9961" name="Line 25"/>
          <p:cNvSpPr>
            <a:spLocks noChangeShapeType="1"/>
          </p:cNvSpPr>
          <p:nvPr/>
        </p:nvSpPr>
        <p:spPr bwMode="auto">
          <a:xfrm>
            <a:off x="152400" y="54102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9962" name="Line 26"/>
          <p:cNvSpPr>
            <a:spLocks noChangeShapeType="1"/>
          </p:cNvSpPr>
          <p:nvPr/>
        </p:nvSpPr>
        <p:spPr bwMode="auto">
          <a:xfrm>
            <a:off x="6553200" y="6248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9963" name="Line 27"/>
          <p:cNvSpPr>
            <a:spLocks noChangeShapeType="1"/>
          </p:cNvSpPr>
          <p:nvPr/>
        </p:nvSpPr>
        <p:spPr bwMode="auto">
          <a:xfrm flipV="1">
            <a:off x="6705600" y="54102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9964" name="Line 28"/>
          <p:cNvSpPr>
            <a:spLocks noChangeShapeType="1"/>
          </p:cNvSpPr>
          <p:nvPr/>
        </p:nvSpPr>
        <p:spPr bwMode="auto">
          <a:xfrm flipH="1">
            <a:off x="2895600" y="5410200"/>
            <a:ext cx="3810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9969" name="Text Box 33"/>
          <p:cNvSpPr txBox="1">
            <a:spLocks noChangeArrowheads="1"/>
          </p:cNvSpPr>
          <p:nvPr/>
        </p:nvSpPr>
        <p:spPr bwMode="auto">
          <a:xfrm>
            <a:off x="685800" y="5486400"/>
            <a:ext cx="728084" cy="523220"/>
          </a:xfrm>
          <a:prstGeom prst="rect">
            <a:avLst/>
          </a:prstGeom>
          <a:noFill/>
          <a:ln w="9525">
            <a:solidFill>
              <a:srgbClr val="FFCC00"/>
            </a:solidFill>
            <a:prstDash val="dash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00B050"/>
                </a:solidFill>
                <a:latin typeface="楷体_GB2312" pitchFamily="49" charset="-122"/>
                <a:ea typeface="楷体_GB2312" pitchFamily="49" charset="-122"/>
              </a:rPr>
              <a:t>YES</a:t>
            </a:r>
          </a:p>
        </p:txBody>
      </p:sp>
      <p:sp>
        <p:nvSpPr>
          <p:cNvPr id="39970" name="Line 34"/>
          <p:cNvSpPr>
            <a:spLocks noChangeShapeType="1"/>
          </p:cNvSpPr>
          <p:nvPr/>
        </p:nvSpPr>
        <p:spPr bwMode="auto">
          <a:xfrm>
            <a:off x="1371600" y="57150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9971" name="Text Box 35"/>
          <p:cNvSpPr txBox="1">
            <a:spLocks noChangeArrowheads="1"/>
          </p:cNvSpPr>
          <p:nvPr/>
        </p:nvSpPr>
        <p:spPr bwMode="auto">
          <a:xfrm>
            <a:off x="3733800" y="5486400"/>
            <a:ext cx="495649" cy="461665"/>
          </a:xfrm>
          <a:prstGeom prst="rect">
            <a:avLst/>
          </a:prstGeom>
          <a:noFill/>
          <a:ln w="9525">
            <a:solidFill>
              <a:srgbClr val="FFCC00"/>
            </a:solidFill>
            <a:prstDash val="dash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NO</a:t>
            </a:r>
          </a:p>
        </p:txBody>
      </p:sp>
      <p:sp>
        <p:nvSpPr>
          <p:cNvPr id="39972" name="Line 36"/>
          <p:cNvSpPr>
            <a:spLocks noChangeShapeType="1"/>
          </p:cNvSpPr>
          <p:nvPr/>
        </p:nvSpPr>
        <p:spPr bwMode="auto">
          <a:xfrm>
            <a:off x="2743200" y="57150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9973" name="Text Box 37"/>
          <p:cNvSpPr txBox="1">
            <a:spLocks noChangeArrowheads="1"/>
          </p:cNvSpPr>
          <p:nvPr/>
        </p:nvSpPr>
        <p:spPr bwMode="auto">
          <a:xfrm>
            <a:off x="7361238" y="1524000"/>
            <a:ext cx="915987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800" b="1">
                <a:solidFill>
                  <a:srgbClr val="FF0000"/>
                </a:solidFill>
              </a:rPr>
              <a:t>BLS</a:t>
            </a:r>
            <a:r>
              <a:rPr lang="zh-CN" altLang="en-US" sz="4800" b="1">
                <a:solidFill>
                  <a:srgbClr val="FF0000"/>
                </a:solidFill>
              </a:rPr>
              <a:t>流程图</a:t>
            </a:r>
          </a:p>
        </p:txBody>
      </p:sp>
      <p:cxnSp>
        <p:nvCxnSpPr>
          <p:cNvPr id="35" name="直接箭头连接符 34"/>
          <p:cNvCxnSpPr/>
          <p:nvPr/>
        </p:nvCxnSpPr>
        <p:spPr>
          <a:xfrm rot="5400000">
            <a:off x="1678761" y="4893479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标题 2"/>
          <p:cNvSpPr>
            <a:spLocks noGrp="1"/>
          </p:cNvSpPr>
          <p:nvPr>
            <p:ph type="title"/>
          </p:nvPr>
        </p:nvSpPr>
        <p:spPr>
          <a:xfrm>
            <a:off x="1285852" y="285728"/>
            <a:ext cx="3338507" cy="796925"/>
          </a:xfrm>
        </p:spPr>
        <p:txBody>
          <a:bodyPr/>
          <a:lstStyle/>
          <a:p>
            <a:pPr eaLnBrk="1" hangingPunct="1"/>
            <a:r>
              <a:rPr lang="zh-CN" altLang="en-US" sz="6000" dirty="0" smtClean="0">
                <a:solidFill>
                  <a:srgbClr val="FF0000"/>
                </a:solidFill>
              </a:rPr>
              <a:t>谢谢！</a:t>
            </a:r>
          </a:p>
        </p:txBody>
      </p:sp>
      <p:pic>
        <p:nvPicPr>
          <p:cNvPr id="4" name="图片 3" descr="A000320150525B06PPIC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42" y="1285860"/>
            <a:ext cx="5429288" cy="46181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099" y="214313"/>
            <a:ext cx="5357851" cy="795337"/>
          </a:xfrm>
        </p:spPr>
        <p:txBody>
          <a:bodyPr>
            <a:noAutofit/>
          </a:bodyPr>
          <a:lstStyle/>
          <a:p>
            <a:pPr eaLnBrk="1" hangingPunct="1"/>
            <a:r>
              <a:rPr lang="zh-CN" altLang="en-US" sz="5400" b="1" dirty="0" smtClean="0">
                <a:solidFill>
                  <a:srgbClr val="00B050"/>
                </a:solidFill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zh-CN" altLang="en-US" sz="5400" b="1" dirty="0" smtClean="0">
                <a:solidFill>
                  <a:srgbClr val="00B050"/>
                </a:solidFill>
              </a:rPr>
              <a:t>适应症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357158" y="1714488"/>
            <a:ext cx="8215313" cy="4425966"/>
          </a:xfrm>
        </p:spPr>
        <p:txBody>
          <a:bodyPr rtlCol="0"/>
          <a:lstStyle/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b="1" dirty="0" smtClean="0">
                <a:ea typeface="楷体_GB2312" pitchFamily="49" charset="-122"/>
              </a:rPr>
              <a:t>心脏骤停</a:t>
            </a:r>
            <a:endParaRPr lang="en-US" altLang="zh-CN" sz="2400" b="1" dirty="0" smtClean="0">
              <a:ea typeface="楷体_GB2312" pitchFamily="49" charset="-122"/>
            </a:endParaRP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n-US" altLang="zh-CN" sz="2400" b="1" dirty="0" smtClean="0">
                <a:ea typeface="楷体_GB2312" pitchFamily="49" charset="-122"/>
              </a:rPr>
              <a:t>    -----</a:t>
            </a:r>
            <a:r>
              <a:rPr sz="2400" b="1" dirty="0" smtClean="0">
                <a:ea typeface="楷体_GB2312" pitchFamily="49" charset="-122"/>
              </a:rPr>
              <a:t>任何原因所造成的循环骤停（心搏骤停、心室纤颤及心搏微弱）。</a:t>
            </a:r>
            <a:endParaRPr sz="2400" b="1" dirty="0">
              <a:ea typeface="楷体_GB2312" pitchFamily="49" charset="-122"/>
            </a:endParaRP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sz="2400" b="1" dirty="0">
                <a:ea typeface="楷体_GB2312" pitchFamily="49" charset="-122"/>
              </a:rPr>
              <a:t>    </a:t>
            </a:r>
            <a:r>
              <a:rPr lang="en-US" altLang="zh-CN" sz="2400" b="1" dirty="0">
                <a:ea typeface="楷体_GB2312" pitchFamily="49" charset="-122"/>
              </a:rPr>
              <a:t>-</a:t>
            </a:r>
            <a:r>
              <a:rPr sz="2400" b="1" dirty="0">
                <a:ea typeface="楷体_GB2312" pitchFamily="49" charset="-122"/>
              </a:rPr>
              <a:t>血液循环停止（各重要脏器失去供氧）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sz="2400" b="1" dirty="0">
              <a:ea typeface="楷体_GB2312" pitchFamily="49" charset="-122"/>
            </a:endParaRP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b="1" dirty="0">
                <a:ea typeface="楷体_GB2312" pitchFamily="49" charset="-122"/>
              </a:rPr>
              <a:t>呼吸骤停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b="1" dirty="0">
                <a:ea typeface="楷体_GB2312" pitchFamily="49" charset="-122"/>
              </a:rPr>
              <a:t>   </a:t>
            </a:r>
            <a:r>
              <a:rPr lang="en-US" b="1" dirty="0" smtClean="0">
                <a:ea typeface="楷体_GB2312" pitchFamily="49" charset="-122"/>
              </a:rPr>
              <a:t>   -----</a:t>
            </a:r>
            <a:r>
              <a:rPr sz="2400" b="1" dirty="0" smtClean="0">
                <a:ea typeface="楷体_GB2312" pitchFamily="49" charset="-122"/>
              </a:rPr>
              <a:t>心脏仍可在数分钟内得到氧合的血液供应</a:t>
            </a:r>
            <a:endParaRPr sz="2400" b="1" dirty="0">
              <a:ea typeface="楷体_GB2312" pitchFamily="49" charset="-122"/>
            </a:endParaRP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sz="2400" b="1" dirty="0">
                <a:ea typeface="楷体_GB2312" pitchFamily="49" charset="-122"/>
              </a:rPr>
              <a:t>     *循环尚未停止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sz="2400" b="1" dirty="0">
                <a:ea typeface="楷体_GB2312" pitchFamily="49" charset="-122"/>
              </a:rPr>
              <a:t>     *大脑及其它脏器也同样可得到数分钟的</a:t>
            </a:r>
            <a:r>
              <a:rPr sz="2400" b="1" dirty="0" smtClean="0">
                <a:ea typeface="楷体_GB2312" pitchFamily="49" charset="-122"/>
              </a:rPr>
              <a:t>血供</a:t>
            </a:r>
            <a:endParaRPr sz="2400" b="1" dirty="0">
              <a:ea typeface="楷体_GB2312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85918" y="276225"/>
            <a:ext cx="6877070" cy="796925"/>
          </a:xfrm>
        </p:spPr>
        <p:txBody>
          <a:bodyPr/>
          <a:lstStyle/>
          <a:p>
            <a:r>
              <a:rPr lang="zh-CN" altLang="en-US" sz="5400" dirty="0" smtClean="0">
                <a:solidFill>
                  <a:srgbClr val="FF0000"/>
                </a:solidFill>
              </a:rPr>
              <a:t>禁忌症</a:t>
            </a:r>
            <a:endParaRPr lang="zh-CN" altLang="en-US" sz="5400" dirty="0">
              <a:solidFill>
                <a:srgbClr val="FF0000"/>
              </a:solidFill>
            </a:endParaRPr>
          </a:p>
        </p:txBody>
      </p:sp>
      <p:graphicFrame>
        <p:nvGraphicFramePr>
          <p:cNvPr id="7" name="图示 6"/>
          <p:cNvGraphicFramePr/>
          <p:nvPr/>
        </p:nvGraphicFramePr>
        <p:xfrm>
          <a:off x="642910" y="1285860"/>
          <a:ext cx="8001056" cy="4706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214290"/>
            <a:ext cx="5429258" cy="866775"/>
          </a:xfrm>
        </p:spPr>
        <p:txBody>
          <a:bodyPr/>
          <a:lstStyle/>
          <a:p>
            <a:pPr eaLnBrk="1" hangingPunct="1"/>
            <a:r>
              <a:rPr lang="zh-CN" altLang="en-US" sz="3200" b="1" dirty="0" smtClean="0">
                <a:solidFill>
                  <a:srgbClr val="FFFF00"/>
                </a:solidFill>
                <a:ea typeface="楷体_GB2312" pitchFamily="49" charset="-122"/>
              </a:rPr>
              <a:t>心跳骤停的类型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b="1" dirty="0" smtClean="0">
              <a:solidFill>
                <a:schemeClr val="tx2"/>
              </a:solidFill>
              <a:latin typeface="楷体_GB2312" pitchFamily="49" charset="-122"/>
              <a:ea typeface="楷体_GB2312" pitchFamily="49" charset="-122"/>
            </a:endParaRPr>
          </a:p>
          <a:p>
            <a:pPr eaLnBrk="1" hangingPunct="1"/>
            <a:r>
              <a:rPr b="1" dirty="0" smtClean="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rPr>
              <a:t>心室颤动</a:t>
            </a:r>
            <a:endParaRPr lang="en-US" altLang="zh-CN" sz="2400" dirty="0" smtClean="0">
              <a:solidFill>
                <a:srgbClr val="376092"/>
              </a:solidFill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en-US" altLang="zh-CN" sz="2400" b="1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  </a:t>
            </a:r>
            <a:r>
              <a:rPr sz="2400" b="1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心肌发生不协调、快速而紊乱的连续颤动。 </a:t>
            </a:r>
            <a:r>
              <a:rPr lang="en-US" altLang="zh-CN" sz="2400" b="1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QRS</a:t>
            </a:r>
            <a:r>
              <a:rPr sz="2400" b="1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波群与</a:t>
            </a:r>
            <a:r>
              <a:rPr lang="en-US" altLang="zh-CN" sz="2400" b="1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T</a:t>
            </a:r>
            <a:r>
              <a:rPr sz="2400" b="1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波均不能辨别，代之以连续不定形心室颤动波。最常见。</a:t>
            </a:r>
          </a:p>
        </p:txBody>
      </p:sp>
      <p:pic>
        <p:nvPicPr>
          <p:cNvPr id="11268" name="Picture 4" descr="Case2-4"/>
          <p:cNvPicPr>
            <a:picLocks noChangeAspect="1" noChangeArrowheads="1"/>
          </p:cNvPicPr>
          <p:nvPr/>
        </p:nvPicPr>
        <p:blipFill>
          <a:blip r:embed="rId2"/>
          <a:srcRect l="2299" t="15871" r="1137" b="16635"/>
          <a:stretch>
            <a:fillRect/>
          </a:stretch>
        </p:blipFill>
        <p:spPr bwMode="auto">
          <a:xfrm>
            <a:off x="1071563" y="3929063"/>
            <a:ext cx="6697662" cy="2160587"/>
          </a:xfrm>
          <a:prstGeom prst="rect">
            <a:avLst/>
          </a:prstGeom>
          <a:solidFill>
            <a:schemeClr val="bg1"/>
          </a:solidFill>
          <a:ln w="38100">
            <a:solidFill>
              <a:srgbClr val="FC0128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00" y="214290"/>
            <a:ext cx="6000764" cy="785812"/>
          </a:xfrm>
        </p:spPr>
        <p:txBody>
          <a:bodyPr/>
          <a:lstStyle/>
          <a:p>
            <a:pPr eaLnBrk="1" hangingPunct="1"/>
            <a:r>
              <a:rPr lang="zh-CN" altLang="en-US" sz="3200" b="1" dirty="0" smtClean="0">
                <a:solidFill>
                  <a:srgbClr val="FFFF00"/>
                </a:solidFill>
                <a:ea typeface="楷体_GB2312" pitchFamily="49" charset="-122"/>
              </a:rPr>
              <a:t>心跳骤停的类型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00034" y="1643050"/>
            <a:ext cx="8393112" cy="4238625"/>
          </a:xfrm>
        </p:spPr>
        <p:txBody>
          <a:bodyPr/>
          <a:lstStyle/>
          <a:p>
            <a:pPr eaLnBrk="1" hangingPunct="1"/>
            <a:r>
              <a:rPr b="1" dirty="0" smtClean="0">
                <a:solidFill>
                  <a:schemeClr val="tx2"/>
                </a:solidFill>
                <a:latin typeface="华文楷体" pitchFamily="2" charset="-122"/>
                <a:ea typeface="楷体_GB2312" pitchFamily="49" charset="-122"/>
              </a:rPr>
              <a:t>心脏电</a:t>
            </a:r>
            <a:r>
              <a:rPr lang="en-US" altLang="zh-CN" b="1" dirty="0" smtClean="0">
                <a:solidFill>
                  <a:schemeClr val="tx2"/>
                </a:solidFill>
                <a:ea typeface="楷体_GB2312" pitchFamily="49" charset="-122"/>
                <a:sym typeface="Symbol" pitchFamily="18" charset="2"/>
              </a:rPr>
              <a:t>-</a:t>
            </a:r>
            <a:r>
              <a:rPr b="1" dirty="0" smtClean="0">
                <a:solidFill>
                  <a:schemeClr val="tx2"/>
                </a:solidFill>
                <a:latin typeface="华文楷体" pitchFamily="2" charset="-122"/>
                <a:ea typeface="楷体_GB2312" pitchFamily="49" charset="-122"/>
              </a:rPr>
              <a:t>机械分离</a:t>
            </a:r>
            <a:r>
              <a:rPr lang="en-US" altLang="zh-CN" b="1" dirty="0" smtClean="0">
                <a:solidFill>
                  <a:schemeClr val="tx2"/>
                </a:solidFill>
                <a:ea typeface="楷体_GB2312" pitchFamily="49" charset="-122"/>
              </a:rPr>
              <a:t>——</a:t>
            </a:r>
            <a:r>
              <a:rPr b="1" dirty="0" smtClean="0">
                <a:latin typeface="华文楷体" pitchFamily="2" charset="-122"/>
                <a:ea typeface="楷体_GB2312" pitchFamily="49" charset="-122"/>
                <a:sym typeface="Symbol" pitchFamily="18" charset="2"/>
              </a:rPr>
              <a:t>常是心脏处于“极度泵衰竭”状态，心脏已无收缩能力。心电图表现为正常或宽而畸形、 振幅较低</a:t>
            </a:r>
            <a:r>
              <a:rPr lang="en-US" altLang="zh-CN" b="1" dirty="0" smtClean="0">
                <a:ea typeface="楷体_GB2312" pitchFamily="49" charset="-122"/>
                <a:sym typeface="Symbol" pitchFamily="18" charset="2"/>
              </a:rPr>
              <a:t>QRS</a:t>
            </a:r>
            <a:r>
              <a:rPr b="1" dirty="0" smtClean="0">
                <a:latin typeface="华文楷体" pitchFamily="2" charset="-122"/>
                <a:ea typeface="楷体_GB2312" pitchFamily="49" charset="-122"/>
                <a:sym typeface="Symbol" pitchFamily="18" charset="2"/>
              </a:rPr>
              <a:t>波群，频率多在</a:t>
            </a:r>
            <a:r>
              <a:rPr lang="en-US" altLang="zh-CN" b="1" dirty="0" smtClean="0">
                <a:ea typeface="楷体_GB2312" pitchFamily="49" charset="-122"/>
                <a:sym typeface="Symbol" pitchFamily="18" charset="2"/>
              </a:rPr>
              <a:t>30</a:t>
            </a:r>
            <a:r>
              <a:rPr b="1" dirty="0" smtClean="0">
                <a:latin typeface="华文楷体" pitchFamily="2" charset="-122"/>
                <a:ea typeface="楷体_GB2312" pitchFamily="49" charset="-122"/>
                <a:sym typeface="Symbol" pitchFamily="18" charset="2"/>
              </a:rPr>
              <a:t>次</a:t>
            </a:r>
            <a:r>
              <a:rPr lang="en-US" altLang="zh-CN" b="1" dirty="0" smtClean="0">
                <a:ea typeface="楷体_GB2312" pitchFamily="49" charset="-122"/>
                <a:sym typeface="Symbol" pitchFamily="18" charset="2"/>
              </a:rPr>
              <a:t>/</a:t>
            </a:r>
            <a:r>
              <a:rPr b="1" dirty="0" smtClean="0">
                <a:latin typeface="华文楷体" pitchFamily="2" charset="-122"/>
                <a:ea typeface="楷体_GB2312" pitchFamily="49" charset="-122"/>
                <a:sym typeface="Symbol" pitchFamily="18" charset="2"/>
              </a:rPr>
              <a:t>分以下。</a:t>
            </a:r>
          </a:p>
          <a:p>
            <a:pPr eaLnBrk="1" hangingPunct="1"/>
            <a:r>
              <a:rPr b="1" dirty="0" smtClean="0">
                <a:solidFill>
                  <a:schemeClr val="tx2"/>
                </a:solidFill>
                <a:latin typeface="华文楷体" pitchFamily="2" charset="-122"/>
                <a:ea typeface="楷体_GB2312" pitchFamily="49" charset="-122"/>
                <a:sym typeface="Symbol" pitchFamily="18" charset="2"/>
              </a:rPr>
              <a:t>心室停搏</a:t>
            </a:r>
            <a:r>
              <a:rPr dirty="0" smtClean="0">
                <a:latin typeface="华文楷体" pitchFamily="2" charset="-122"/>
                <a:ea typeface="楷体_GB2312" pitchFamily="49" charset="-122"/>
                <a:sym typeface="Symbol" pitchFamily="18" charset="2"/>
              </a:rPr>
              <a:t>  </a:t>
            </a:r>
            <a:r>
              <a:rPr lang="en-US" altLang="zh-CN" dirty="0" smtClean="0">
                <a:ea typeface="楷体_GB2312" pitchFamily="49" charset="-122"/>
                <a:sym typeface="Symbol" pitchFamily="18" charset="2"/>
              </a:rPr>
              <a:t>——</a:t>
            </a:r>
            <a:r>
              <a:rPr b="1" dirty="0" smtClean="0">
                <a:latin typeface="华文楷体" pitchFamily="2" charset="-122"/>
                <a:ea typeface="楷体_GB2312" pitchFamily="49" charset="-122"/>
                <a:sym typeface="Symbol" pitchFamily="18" charset="2"/>
              </a:rPr>
              <a:t>心肌完全失去电活动能力，心电图上表现为一条直线</a:t>
            </a:r>
            <a:r>
              <a:rPr sz="2000" b="1" dirty="0" smtClean="0">
                <a:latin typeface="华文楷体" pitchFamily="2" charset="-122"/>
                <a:ea typeface="楷体_GB2312" pitchFamily="49" charset="-122"/>
                <a:sym typeface="Symbol" pitchFamily="18" charset="2"/>
              </a:rPr>
              <a:t>。</a:t>
            </a:r>
          </a:p>
          <a:p>
            <a:pPr eaLnBrk="1" hangingPunct="1"/>
            <a:endParaRPr b="1" dirty="0" smtClean="0">
              <a:latin typeface="华文楷体" pitchFamily="2" charset="-122"/>
              <a:ea typeface="楷体_GB2312" pitchFamily="49" charset="-122"/>
              <a:sym typeface="Symbol" pitchFamily="18" charset="2"/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zh-CN" sz="2800" dirty="0" smtClean="0"/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785813" y="4143375"/>
          <a:ext cx="7786687" cy="2420938"/>
        </p:xfrm>
        <a:graphic>
          <a:graphicData uri="http://schemas.openxmlformats.org/presentationml/2006/ole">
            <p:oleObj spid="_x0000_s1026" name="幻灯片" r:id="rId3" imgW="4572000" imgH="3429000" progId="PowerPoint.Slide.8">
              <p:embed/>
            </p:oleObj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214313"/>
            <a:ext cx="8229600" cy="866775"/>
          </a:xfrm>
        </p:spPr>
        <p:txBody>
          <a:bodyPr/>
          <a:lstStyle/>
          <a:p>
            <a:pPr eaLnBrk="1" hangingPunct="1"/>
            <a:r>
              <a:rPr lang="zh-CN" altLang="en-US" sz="3200" b="1" dirty="0" smtClean="0">
                <a:solidFill>
                  <a:srgbClr val="FFFF00"/>
                </a:solidFill>
                <a:latin typeface="楷体_GB2312" pitchFamily="49" charset="-122"/>
                <a:ea typeface="楷体_GB2312" pitchFamily="49" charset="-122"/>
              </a:rPr>
              <a:t>各脏器对无氧缺血的耐受能力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47675" y="1643063"/>
            <a:ext cx="8215313" cy="4746625"/>
          </a:xfrm>
        </p:spPr>
        <p:txBody>
          <a:bodyPr/>
          <a:lstStyle/>
          <a:p>
            <a:pPr eaLnBrk="1" hangingPunct="1"/>
            <a:r>
              <a:rPr b="1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大脑</a:t>
            </a:r>
            <a:r>
              <a:rPr lang="en-US" altLang="zh-CN" b="1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-----4-6</a:t>
            </a:r>
            <a:r>
              <a:rPr b="1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分钟</a:t>
            </a:r>
          </a:p>
          <a:p>
            <a:pPr eaLnBrk="1" hangingPunct="1"/>
            <a:r>
              <a:rPr b="1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小脑</a:t>
            </a:r>
            <a:r>
              <a:rPr lang="en-US" altLang="zh-CN" b="1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-----10-15</a:t>
            </a:r>
            <a:r>
              <a:rPr b="1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分钟</a:t>
            </a:r>
          </a:p>
          <a:p>
            <a:pPr eaLnBrk="1" hangingPunct="1"/>
            <a:r>
              <a:rPr b="1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延髓</a:t>
            </a:r>
            <a:r>
              <a:rPr lang="en-US" altLang="zh-CN" b="1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-----20-25</a:t>
            </a:r>
            <a:r>
              <a:rPr b="1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分钟</a:t>
            </a:r>
          </a:p>
          <a:p>
            <a:pPr eaLnBrk="1" hangingPunct="1"/>
            <a:r>
              <a:rPr b="1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心肌和肾小管细胞</a:t>
            </a:r>
            <a:r>
              <a:rPr lang="en-US" altLang="zh-CN" b="1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----30</a:t>
            </a:r>
            <a:r>
              <a:rPr b="1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分钟</a:t>
            </a:r>
          </a:p>
          <a:p>
            <a:pPr eaLnBrk="1" hangingPunct="1"/>
            <a:r>
              <a:rPr b="1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肝细胞</a:t>
            </a:r>
            <a:r>
              <a:rPr lang="en-US" altLang="zh-CN" b="1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-----1-2</a:t>
            </a:r>
            <a:r>
              <a:rPr b="1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小时</a:t>
            </a:r>
          </a:p>
          <a:p>
            <a:pPr eaLnBrk="1" hangingPunct="1"/>
            <a:r>
              <a:rPr b="1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肺组织</a:t>
            </a:r>
            <a:r>
              <a:rPr lang="en-US" altLang="zh-CN" b="1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-----</a:t>
            </a:r>
            <a:r>
              <a:rPr b="1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大于</a:t>
            </a:r>
            <a:r>
              <a:rPr lang="en-US" altLang="zh-CN" b="1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2</a:t>
            </a:r>
            <a:r>
              <a:rPr b="1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小时</a:t>
            </a:r>
            <a:endParaRPr sz="4000" b="1" dirty="0" smtClean="0">
              <a:solidFill>
                <a:srgbClr val="376092"/>
              </a:solidFill>
              <a:latin typeface="楷体_GB2312" pitchFamily="49" charset="-122"/>
              <a:ea typeface="楷体_GB2312" pitchFamily="49" charset="-122"/>
            </a:endParaRPr>
          </a:p>
          <a:p>
            <a:pPr eaLnBrk="1" hangingPunct="1"/>
            <a:endParaRPr lang="en-US" altLang="zh-CN" dirty="0" smtClean="0">
              <a:solidFill>
                <a:srgbClr val="376092"/>
              </a:solidFill>
            </a:endParaRPr>
          </a:p>
        </p:txBody>
      </p:sp>
      <p:pic>
        <p:nvPicPr>
          <p:cNvPr id="12292" name="Picture 5" descr="d:\My Documents\新建文件夹 (2)\u=1289299683,3719278277&amp;fm=0&amp;gp=0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3" y="1643063"/>
            <a:ext cx="3786187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214313"/>
            <a:ext cx="8229600" cy="866775"/>
          </a:xfrm>
        </p:spPr>
        <p:txBody>
          <a:bodyPr/>
          <a:lstStyle/>
          <a:p>
            <a:pPr eaLnBrk="1" hangingPunct="1"/>
            <a:r>
              <a:rPr lang="zh-CN" altLang="en-US" sz="3200" b="1" dirty="0" smtClean="0">
                <a:solidFill>
                  <a:srgbClr val="FFFF00"/>
                </a:solidFill>
                <a:latin typeface="楷体_GB2312" pitchFamily="49" charset="-122"/>
                <a:ea typeface="楷体_GB2312" pitchFamily="49" charset="-122"/>
              </a:rPr>
              <a:t>无氧缺血时脑细胞损伤的进程</a:t>
            </a:r>
          </a:p>
        </p:txBody>
      </p:sp>
      <p:grpSp>
        <p:nvGrpSpPr>
          <p:cNvPr id="13315" name="组合 10"/>
          <p:cNvGrpSpPr>
            <a:grpSpLocks/>
          </p:cNvGrpSpPr>
          <p:nvPr/>
        </p:nvGrpSpPr>
        <p:grpSpPr bwMode="auto">
          <a:xfrm>
            <a:off x="642938" y="1785938"/>
            <a:ext cx="8143875" cy="4284662"/>
            <a:chOff x="714348" y="1285860"/>
            <a:chExt cx="8143932" cy="4285292"/>
          </a:xfrm>
        </p:grpSpPr>
        <p:graphicFrame>
          <p:nvGraphicFramePr>
            <p:cNvPr id="8" name="图示 7"/>
            <p:cNvGraphicFramePr/>
            <p:nvPr/>
          </p:nvGraphicFramePr>
          <p:xfrm>
            <a:off x="714348" y="1285860"/>
            <a:ext cx="8143932" cy="392909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9" name="椭圆 8"/>
            <p:cNvSpPr/>
            <p:nvPr/>
          </p:nvSpPr>
          <p:spPr>
            <a:xfrm>
              <a:off x="1643041" y="4501020"/>
              <a:ext cx="142876" cy="142896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571604" y="4786812"/>
              <a:ext cx="857256" cy="78434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lvl="1">
                <a:defRPr/>
              </a:pPr>
              <a:r>
                <a:rPr lang="en-US" altLang="zh-CN" sz="1400" b="1" dirty="0">
                  <a:effectLst>
                    <a:outerShdw blurRad="38100" dist="38100" dir="2700000" algn="tl">
                      <a:srgbClr val="C0C0C0"/>
                    </a:outerShdw>
                  </a:effectLst>
                  <a:ea typeface="宋体" charset="-122"/>
                </a:rPr>
                <a:t>10</a:t>
              </a:r>
              <a:r>
                <a:rPr lang="zh-CN" altLang="en-US" sz="1500" b="1" dirty="0">
                  <a:effectLst>
                    <a:outerShdw blurRad="38100" dist="38100" dir="2700000" algn="tl">
                      <a:srgbClr val="C0C0C0"/>
                    </a:outerShdw>
                  </a:effectLst>
                  <a:ea typeface="宋体" charset="-122"/>
                </a:rPr>
                <a:t>秒</a:t>
              </a:r>
              <a:endParaRPr lang="en-US" altLang="zh-CN" sz="1500" b="1" dirty="0">
                <a:effectLst>
                  <a:outerShdw blurRad="38100" dist="38100" dir="2700000" algn="tl">
                    <a:srgbClr val="C0C0C0"/>
                  </a:outerShdw>
                </a:effectLst>
                <a:ea typeface="宋体" charset="-122"/>
              </a:endParaRPr>
            </a:p>
            <a:p>
              <a:pPr marL="0" lvl="1">
                <a:defRPr/>
              </a:pPr>
              <a:r>
                <a:rPr lang="zh-CN" altLang="en-US" sz="1500" dirty="0">
                  <a:effectLst>
                    <a:outerShdw blurRad="38100" dist="38100" dir="2700000" algn="tl">
                      <a:srgbClr val="C0C0C0"/>
                    </a:outerShdw>
                  </a:effectLst>
                  <a:ea typeface="宋体" charset="-122"/>
                </a:rPr>
                <a:t>脑氧储备耗尽</a:t>
              </a:r>
              <a:endParaRPr lang="en-US" altLang="zh-CN" sz="1500" dirty="0">
                <a:effectLst>
                  <a:outerShdw blurRad="38100" dist="38100" dir="2700000" algn="tl">
                    <a:srgbClr val="C0C0C0"/>
                  </a:outerShdw>
                </a:effectLst>
                <a:ea typeface="宋体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000120140530A99PPB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跋涉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anose="020B0604020202020204" pitchFamily="34" charset="0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A000120150601A12PPBG</Template>
  <TotalTime>1427</TotalTime>
  <Words>1104</Words>
  <Application>Microsoft Office PowerPoint</Application>
  <PresentationFormat>全屏显示(4:3)</PresentationFormat>
  <Paragraphs>263</Paragraphs>
  <Slides>37</Slides>
  <Notes>3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37</vt:i4>
      </vt:variant>
    </vt:vector>
  </HeadingPairs>
  <TitlesOfParts>
    <vt:vector size="39" baseType="lpstr">
      <vt:lpstr>A000120140530A99PPBG</vt:lpstr>
      <vt:lpstr>幻灯片</vt:lpstr>
      <vt:lpstr>心肺复苏术(CPR)2010版</vt:lpstr>
      <vt:lpstr>重点掌握内容  CPR的实施程序：BLS  ALS  PLS</vt:lpstr>
      <vt:lpstr>CPR（Cardiac Pulmonary Resuscitation）</vt:lpstr>
      <vt:lpstr>  适应症</vt:lpstr>
      <vt:lpstr>禁忌症</vt:lpstr>
      <vt:lpstr>心跳骤停的类型</vt:lpstr>
      <vt:lpstr>心跳骤停的类型</vt:lpstr>
      <vt:lpstr>各脏器对无氧缺血的耐受能力</vt:lpstr>
      <vt:lpstr>无氧缺血时脑细胞损伤的进程</vt:lpstr>
      <vt:lpstr> 心跳呼吸骤停判断标准 </vt:lpstr>
      <vt:lpstr>美国心脏协会心血管急救成人生存链                    ——五早</vt:lpstr>
      <vt:lpstr>CPR的实施程序</vt:lpstr>
      <vt:lpstr> BLS的实施程序  第一步    判断意识及呼救</vt:lpstr>
      <vt:lpstr> BLS的实施程序  第二步     患者体位</vt:lpstr>
      <vt:lpstr>幻灯片 15</vt:lpstr>
      <vt:lpstr> BLS的实施程序  第四步     胸外按压（人工循环） </vt:lpstr>
      <vt:lpstr>徒手标准胸外按压</vt:lpstr>
      <vt:lpstr> BLS的实施程序  第四步     胸外按压（人工循环） </vt:lpstr>
      <vt:lpstr> BLS的实施程序         胸外按压重要性</vt:lpstr>
      <vt:lpstr> BLS的实施程序       心脏按压的注意事项</vt:lpstr>
      <vt:lpstr> BLS的实施程序  第五步     开放气道</vt:lpstr>
      <vt:lpstr> BLS的实施程序  第六步     人工呼吸</vt:lpstr>
      <vt:lpstr> BLS的实施程序  第六步     人工呼吸</vt:lpstr>
      <vt:lpstr>EC手法</vt:lpstr>
      <vt:lpstr> BLS的实施程序  第七步    除颤</vt:lpstr>
      <vt:lpstr>幻灯片 26</vt:lpstr>
      <vt:lpstr>幻灯片 27</vt:lpstr>
      <vt:lpstr>幻灯片 28</vt:lpstr>
      <vt:lpstr>幻灯片 29</vt:lpstr>
      <vt:lpstr>幻灯片 30</vt:lpstr>
      <vt:lpstr> CPR的有效指征</vt:lpstr>
      <vt:lpstr>ALS的实施过程</vt:lpstr>
      <vt:lpstr>ALS的实施过程</vt:lpstr>
      <vt:lpstr>ALS的实施过程</vt:lpstr>
      <vt:lpstr>ALS的实施过程</vt:lpstr>
      <vt:lpstr>幻灯片 36</vt:lpstr>
      <vt:lpstr>谢谢！</vt:lpstr>
    </vt:vector>
  </TitlesOfParts>
  <Company>BJCYH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MC SYSTEM</dc:creator>
  <cp:lastModifiedBy>Administrator</cp:lastModifiedBy>
  <cp:revision>160</cp:revision>
  <dcterms:created xsi:type="dcterms:W3CDTF">2010-11-03T08:44:44Z</dcterms:created>
  <dcterms:modified xsi:type="dcterms:W3CDTF">2015-08-11T02:54:03Z</dcterms:modified>
</cp:coreProperties>
</file>